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19"/>
  </p:notesMasterIdLst>
  <p:sldIdLst>
    <p:sldId id="275" r:id="rId2"/>
    <p:sldId id="273" r:id="rId3"/>
    <p:sldId id="274" r:id="rId4"/>
    <p:sldId id="271" r:id="rId5"/>
    <p:sldId id="256" r:id="rId6"/>
    <p:sldId id="264" r:id="rId7"/>
    <p:sldId id="257" r:id="rId8"/>
    <p:sldId id="258" r:id="rId9"/>
    <p:sldId id="260" r:id="rId10"/>
    <p:sldId id="259" r:id="rId11"/>
    <p:sldId id="261" r:id="rId12"/>
    <p:sldId id="262" r:id="rId13"/>
    <p:sldId id="263" r:id="rId14"/>
    <p:sldId id="265" r:id="rId15"/>
    <p:sldId id="266" r:id="rId16"/>
    <p:sldId id="267" r:id="rId17"/>
    <p:sldId id="268"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D6D78BC-8106-4598-849F-70ACD048D8C5}" type="datetimeFigureOut">
              <a:rPr lang="en-US" smtClean="0"/>
              <a:t>5/19/2017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11C2B78-453F-43F6-9039-FDD8B12EB924}" type="slidenum">
              <a:rPr lang="en-US" smtClean="0"/>
              <a:t>‹#›</a:t>
            </a:fld>
            <a:endParaRPr lang="en-US"/>
          </a:p>
        </p:txBody>
      </p:sp>
    </p:spTree>
    <p:extLst>
      <p:ext uri="{BB962C8B-B14F-4D97-AF65-F5344CB8AC3E}">
        <p14:creationId xmlns:p14="http://schemas.microsoft.com/office/powerpoint/2010/main" val="1004120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11C2B78-453F-43F6-9039-FDD8B12EB924}" type="slidenum">
              <a:rPr lang="en-US" smtClean="0"/>
              <a:t>5</a:t>
            </a:fld>
            <a:endParaRPr lang="en-US"/>
          </a:p>
        </p:txBody>
      </p:sp>
    </p:spTree>
    <p:extLst>
      <p:ext uri="{BB962C8B-B14F-4D97-AF65-F5344CB8AC3E}">
        <p14:creationId xmlns:p14="http://schemas.microsoft.com/office/powerpoint/2010/main" val="587173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255425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104188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1788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99774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562623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12468833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2684321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1430875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953641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B832F-244E-4952-9574-5C65E977C7D9}" type="datetimeFigureOut">
              <a:rPr lang="en-US" smtClean="0"/>
              <a:t>5/19/2017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111852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EB832F-244E-4952-9574-5C65E977C7D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23768811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EB832F-244E-4952-9574-5C65E977C7D9}" type="datetimeFigureOut">
              <a:rPr lang="en-US" smtClean="0"/>
              <a:t>5/19/2017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398811680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EB832F-244E-4952-9574-5C65E977C7D9}" type="datetimeFigureOut">
              <a:rPr lang="en-US" smtClean="0"/>
              <a:t>5/19/2017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3191225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B832F-244E-4952-9574-5C65E977C7D9}" type="datetimeFigureOut">
              <a:rPr lang="en-US" smtClean="0"/>
              <a:t>5/19/2017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2297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B832F-244E-4952-9574-5C65E977C7D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37545341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B832F-244E-4952-9574-5C65E977C7D9}" type="datetimeFigureOut">
              <a:rPr lang="en-US" smtClean="0"/>
              <a:t>5/19/2017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8DB0C-D223-4053-AAC4-9F2147F92DA0}" type="slidenum">
              <a:rPr lang="en-US" smtClean="0"/>
              <a:t>‹#›</a:t>
            </a:fld>
            <a:endParaRPr lang="en-US"/>
          </a:p>
        </p:txBody>
      </p:sp>
    </p:spTree>
    <p:extLst>
      <p:ext uri="{BB962C8B-B14F-4D97-AF65-F5344CB8AC3E}">
        <p14:creationId xmlns:p14="http://schemas.microsoft.com/office/powerpoint/2010/main" val="302909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8EB832F-244E-4952-9574-5C65E977C7D9}" type="datetimeFigureOut">
              <a:rPr lang="en-US" smtClean="0"/>
              <a:t>5/19/2017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738DB0C-D223-4053-AAC4-9F2147F92DA0}" type="slidenum">
              <a:rPr lang="en-US" smtClean="0"/>
              <a:t>‹#›</a:t>
            </a:fld>
            <a:endParaRPr lang="en-US"/>
          </a:p>
        </p:txBody>
      </p:sp>
    </p:spTree>
    <p:extLst>
      <p:ext uri="{BB962C8B-B14F-4D97-AF65-F5344CB8AC3E}">
        <p14:creationId xmlns:p14="http://schemas.microsoft.com/office/powerpoint/2010/main" val="3419914290"/>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 id="214748383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ihssf.org/"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mailto:rhawkins@securityindustry.org" TargetMode="External"/><Relationship Id="rId3" Type="http://schemas.openxmlformats.org/officeDocument/2006/relationships/hyperlink" Target="mailto:Bryan.Warren@Carolinas.org" TargetMode="External"/><Relationship Id="rId7" Type="http://schemas.openxmlformats.org/officeDocument/2006/relationships/hyperlink" Target="mailto:kv@threatanalysis.com" TargetMode="External"/><Relationship Id="rId12" Type="http://schemas.openxmlformats.org/officeDocument/2006/relationships/image" Target="../media/image1.png"/><Relationship Id="rId2" Type="http://schemas.openxmlformats.org/officeDocument/2006/relationships/hyperlink" Target="mailto:cpack@bu.edu" TargetMode="External"/><Relationship Id="rId1" Type="http://schemas.openxmlformats.org/officeDocument/2006/relationships/slideLayout" Target="../slideLayouts/slideLayout7.xml"/><Relationship Id="rId6" Type="http://schemas.openxmlformats.org/officeDocument/2006/relationships/hyperlink" Target="mailto:Steve.Nibbelink@Schneider-electric.com" TargetMode="External"/><Relationship Id="rId11" Type="http://schemas.openxmlformats.org/officeDocument/2006/relationships/hyperlink" Target="mailto:edsted@AOL.com" TargetMode="External"/><Relationship Id="rId5" Type="http://schemas.openxmlformats.org/officeDocument/2006/relationships/hyperlink" Target="mailto:bmichelman@partners.org" TargetMode="External"/><Relationship Id="rId10" Type="http://schemas.openxmlformats.org/officeDocument/2006/relationships/hyperlink" Target="mailto:Greg.Smith2@albertahealthservices.ca" TargetMode="External"/><Relationship Id="rId4" Type="http://schemas.openxmlformats.org/officeDocument/2006/relationships/hyperlink" Target="mailto:abutler@hss-us.com" TargetMode="External"/><Relationship Id="rId9" Type="http://schemas.openxmlformats.org/officeDocument/2006/relationships/hyperlink" Target="mailto:tomsmith@healthcaresecurityconsultant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6244" y="2401470"/>
            <a:ext cx="7069873" cy="772006"/>
          </a:xfrm>
          <a:prstGeom prst="rect">
            <a:avLst/>
          </a:prstGeom>
          <a:noFill/>
        </p:spPr>
        <p:txBody>
          <a:bodyPr wrap="square">
            <a:spAutoFit/>
          </a:bodyPr>
          <a:lstStyle/>
          <a:p>
            <a:pPr>
              <a:lnSpc>
                <a:spcPts val="488"/>
              </a:lnSpc>
              <a:spcBef>
                <a:spcPts val="26"/>
              </a:spcBef>
            </a:pPr>
            <a:r>
              <a:rPr lang="en-US" sz="600" dirty="0">
                <a:latin typeface="Calibri" panose="020F0502020204030204" pitchFamily="34" charset="0"/>
                <a:ea typeface="Calibri" panose="020F0502020204030204" pitchFamily="34"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1050" dirty="0">
                <a:latin typeface="Calibri" panose="020F0502020204030204" pitchFamily="34" charset="0"/>
                <a:ea typeface="Calibri" panose="020F0502020204030204" pitchFamily="34"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1050" dirty="0">
                <a:latin typeface="Calibri" panose="020F0502020204030204" pitchFamily="34" charset="0"/>
                <a:ea typeface="Calibri" panose="020F0502020204030204" pitchFamily="34" charset="0"/>
                <a:cs typeface="Times New Roman" panose="02020603050405020304" pitchFamily="18" charset="0"/>
              </a:rPr>
              <a:t> </a:t>
            </a:r>
            <a:endParaRPr lang="en-US" sz="1350" dirty="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1050" dirty="0">
                <a:latin typeface="Calibri" panose="020F0502020204030204" pitchFamily="34" charset="0"/>
                <a:ea typeface="Calibri" panose="020F0502020204030204" pitchFamily="34" charset="0"/>
                <a:cs typeface="Times New Roman" panose="02020603050405020304" pitchFamily="18" charset="0"/>
              </a:rPr>
              <a:t> </a:t>
            </a:r>
            <a:endParaRPr lang="en-US" sz="1350" dirty="0" smtClean="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1050" dirty="0" smtClean="0">
                <a:latin typeface="Calibri" panose="020F0502020204030204" pitchFamily="34" charset="0"/>
                <a:ea typeface="Calibri" panose="020F0502020204030204" pitchFamily="34" charset="0"/>
                <a:cs typeface="Times New Roman" panose="02020603050405020304" pitchFamily="18" charset="0"/>
              </a:rPr>
              <a:t> </a:t>
            </a:r>
            <a:endParaRPr lang="en-US" sz="1350" dirty="0" smtClean="0">
              <a:latin typeface="Calibri" panose="020F0502020204030204" pitchFamily="34" charset="0"/>
              <a:ea typeface="Calibri" panose="020F0502020204030204" pitchFamily="34" charset="0"/>
              <a:cs typeface="Times New Roman" panose="02020603050405020304" pitchFamily="18" charset="0"/>
            </a:endParaRPr>
          </a:p>
          <a:p>
            <a:pPr algn="ctr">
              <a:lnSpc>
                <a:spcPts val="750"/>
              </a:lnSpc>
            </a:pPr>
            <a:r>
              <a:rPr lang="en-US" sz="1050" dirty="0" smtClean="0">
                <a:latin typeface="Calibri" panose="020F0502020204030204" pitchFamily="34" charset="0"/>
                <a:ea typeface="Calibri" panose="020F0502020204030204" pitchFamily="34" charset="0"/>
                <a:cs typeface="Times New Roman" panose="02020603050405020304" pitchFamily="18" charset="0"/>
              </a:rPr>
              <a:t> </a:t>
            </a:r>
            <a:endParaRPr lang="en-US" sz="1350" dirty="0" smtClean="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1050" dirty="0" smtClean="0">
                <a:latin typeface="Calibri" panose="020F0502020204030204" pitchFamily="34" charset="0"/>
                <a:ea typeface="Calibri" panose="020F0502020204030204" pitchFamily="34" charset="0"/>
                <a:cs typeface="Times New Roman" panose="02020603050405020304" pitchFamily="18" charset="0"/>
              </a:rPr>
              <a:t> </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ec</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gni</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t</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i</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n</a:t>
            </a:r>
            <a:r>
              <a:rPr lang="en-US" sz="4050" u="heavy" spc="-90"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 </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P</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gr</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a</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m </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Ove</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v</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i</a:t>
            </a:r>
            <a:r>
              <a:rPr lang="en-US" sz="4050" u="heavy" spc="4"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e</a:t>
            </a:r>
            <a:r>
              <a:rPr lang="en-US" sz="4050" u="heavy" dirty="0" smtClean="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w</a:t>
            </a:r>
            <a:endParaRPr lang="en-US" sz="1350" dirty="0" smtClean="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39879639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287192" y="32524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6168" name="Picture 2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2633" y="3082640"/>
            <a:ext cx="1182291" cy="1458516"/>
          </a:xfrm>
          <a:prstGeom prst="rect">
            <a:avLst/>
          </a:prstGeom>
          <a:noFill/>
          <a:extLst>
            <a:ext uri="{909E8E84-426E-40DD-AFC4-6F175D3DCCD1}">
              <a14:hiddenFill xmlns:a14="http://schemas.microsoft.com/office/drawing/2010/main">
                <a:solidFill>
                  <a:srgbClr val="FFFFFF"/>
                </a:solidFill>
              </a14:hiddenFill>
            </a:ext>
          </a:extLst>
        </p:spPr>
      </p:pic>
      <p:sp>
        <p:nvSpPr>
          <p:cNvPr id="27" name="Rectangle 29"/>
          <p:cNvSpPr>
            <a:spLocks noChangeArrowheads="1"/>
          </p:cNvSpPr>
          <p:nvPr/>
        </p:nvSpPr>
        <p:spPr bwMode="auto">
          <a:xfrm>
            <a:off x="0" y="621954"/>
            <a:ext cx="451969" cy="813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361836" tIns="466578" rIns="85698" bIns="133308" numCol="1" anchor="ctr" anchorCtr="0" compatLnSpc="1">
            <a:prstTxWarp prst="textNoShape">
              <a:avLst/>
            </a:prstTxWarp>
            <a:spAutoFit/>
          </a:bodyPr>
          <a:lstStyle/>
          <a:p>
            <a:endParaRPr lang="en-US" sz="1350"/>
          </a:p>
        </p:txBody>
      </p:sp>
      <p:sp>
        <p:nvSpPr>
          <p:cNvPr id="29" name="Rectangle 31"/>
          <p:cNvSpPr>
            <a:spLocks noChangeArrowheads="1"/>
          </p:cNvSpPr>
          <p:nvPr/>
        </p:nvSpPr>
        <p:spPr bwMode="auto">
          <a:xfrm>
            <a:off x="245327" y="1930614"/>
            <a:ext cx="7077306" cy="376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965200" algn="l"/>
              </a:tabLst>
              <a:defRPr>
                <a:solidFill>
                  <a:schemeClr val="tx1"/>
                </a:solidFill>
                <a:latin typeface="Arial" panose="020B0604020202020204" pitchFamily="34" charset="0"/>
              </a:defRPr>
            </a:lvl1pPr>
            <a:lvl2pPr eaLnBrk="0" fontAlgn="base" hangingPunct="0">
              <a:spcBef>
                <a:spcPct val="0"/>
              </a:spcBef>
              <a:spcAft>
                <a:spcPct val="0"/>
              </a:spcAft>
              <a:tabLst>
                <a:tab pos="965200" algn="l"/>
              </a:tabLst>
              <a:defRPr>
                <a:solidFill>
                  <a:schemeClr val="tx1"/>
                </a:solidFill>
                <a:latin typeface="Arial" panose="020B0604020202020204" pitchFamily="34" charset="0"/>
              </a:defRPr>
            </a:lvl2pPr>
            <a:lvl3pPr eaLnBrk="0" fontAlgn="base" hangingPunct="0">
              <a:spcBef>
                <a:spcPct val="0"/>
              </a:spcBef>
              <a:spcAft>
                <a:spcPct val="0"/>
              </a:spcAft>
              <a:tabLst>
                <a:tab pos="965200" algn="l"/>
              </a:tabLst>
              <a:defRPr>
                <a:solidFill>
                  <a:schemeClr val="tx1"/>
                </a:solidFill>
                <a:latin typeface="Arial" panose="020B0604020202020204" pitchFamily="34" charset="0"/>
              </a:defRPr>
            </a:lvl3pPr>
            <a:lvl4pPr eaLnBrk="0" fontAlgn="base" hangingPunct="0">
              <a:spcBef>
                <a:spcPct val="0"/>
              </a:spcBef>
              <a:spcAft>
                <a:spcPct val="0"/>
              </a:spcAft>
              <a:tabLst>
                <a:tab pos="965200" algn="l"/>
              </a:tabLst>
              <a:defRPr>
                <a:solidFill>
                  <a:schemeClr val="tx1"/>
                </a:solidFill>
                <a:latin typeface="Arial" panose="020B0604020202020204" pitchFamily="34" charset="0"/>
              </a:defRPr>
            </a:lvl4pPr>
            <a:lvl5pPr eaLnBrk="0" fontAlgn="base" hangingPunct="0">
              <a:spcBef>
                <a:spcPct val="0"/>
              </a:spcBef>
              <a:spcAft>
                <a:spcPct val="0"/>
              </a:spcAft>
              <a:tabLst>
                <a:tab pos="965200" algn="l"/>
              </a:tabLst>
              <a:defRPr>
                <a:solidFill>
                  <a:schemeClr val="tx1"/>
                </a:solidFill>
                <a:latin typeface="Arial" panose="020B0604020202020204" pitchFamily="34" charset="0"/>
              </a:defRPr>
            </a:lvl5pPr>
            <a:lvl6pPr eaLnBrk="0" fontAlgn="base" hangingPunct="0">
              <a:spcBef>
                <a:spcPct val="0"/>
              </a:spcBef>
              <a:spcAft>
                <a:spcPct val="0"/>
              </a:spcAft>
              <a:tabLst>
                <a:tab pos="965200" algn="l"/>
              </a:tabLst>
              <a:defRPr>
                <a:solidFill>
                  <a:schemeClr val="tx1"/>
                </a:solidFill>
                <a:latin typeface="Arial" panose="020B0604020202020204" pitchFamily="34" charset="0"/>
              </a:defRPr>
            </a:lvl6pPr>
            <a:lvl7pPr eaLnBrk="0" fontAlgn="base" hangingPunct="0">
              <a:spcBef>
                <a:spcPct val="0"/>
              </a:spcBef>
              <a:spcAft>
                <a:spcPct val="0"/>
              </a:spcAft>
              <a:tabLst>
                <a:tab pos="965200" algn="l"/>
              </a:tabLst>
              <a:defRPr>
                <a:solidFill>
                  <a:schemeClr val="tx1"/>
                </a:solidFill>
                <a:latin typeface="Arial" panose="020B0604020202020204" pitchFamily="34" charset="0"/>
              </a:defRPr>
            </a:lvl7pPr>
            <a:lvl8pPr eaLnBrk="0" fontAlgn="base" hangingPunct="0">
              <a:spcBef>
                <a:spcPct val="0"/>
              </a:spcBef>
              <a:spcAft>
                <a:spcPct val="0"/>
              </a:spcAft>
              <a:tabLst>
                <a:tab pos="965200" algn="l"/>
              </a:tabLst>
              <a:defRPr>
                <a:solidFill>
                  <a:schemeClr val="tx1"/>
                </a:solidFill>
                <a:latin typeface="Arial" panose="020B0604020202020204" pitchFamily="34" charset="0"/>
              </a:defRPr>
            </a:lvl8pPr>
            <a:lvl9pPr eaLnBrk="0" fontAlgn="base" hangingPunct="0">
              <a:spcBef>
                <a:spcPct val="0"/>
              </a:spcBef>
              <a:spcAft>
                <a:spcPct val="0"/>
              </a:spcAft>
              <a:tabLst>
                <a:tab pos="965200" algn="l"/>
              </a:tabLst>
              <a:defRPr>
                <a:solidFill>
                  <a:schemeClr val="tx1"/>
                </a:solidFill>
                <a:latin typeface="Arial" panose="020B0604020202020204" pitchFamily="34" charset="0"/>
              </a:defRPr>
            </a:lvl9pPr>
          </a:lstStyle>
          <a:p>
            <a:pPr defTabSz="685800">
              <a:lnSpc>
                <a:spcPct val="150000"/>
              </a:lnSpc>
              <a:tabLst>
                <a:tab pos="723900" algn="l"/>
              </a:tabLst>
            </a:pPr>
            <a:r>
              <a:rPr lang="en-US" altLang="en-US" sz="2800" u="sng" dirty="0">
                <a:latin typeface="Berlin Sans FB" panose="020E0602020502020306" pitchFamily="34" charset="0"/>
                <a:ea typeface="Berlin Sans FB Demi" panose="020E0802020502020306" pitchFamily="34" charset="0"/>
                <a:cs typeface="Berlin Sans FB Demi" panose="020E0802020502020306" pitchFamily="34" charset="0"/>
              </a:rPr>
              <a:t>Nomination </a:t>
            </a:r>
            <a:r>
              <a:rPr lang="en-US" altLang="en-US" sz="2800" u="sng" dirty="0" smtClean="0">
                <a:latin typeface="Berlin Sans FB" panose="020E0602020502020306" pitchFamily="34" charset="0"/>
                <a:ea typeface="Berlin Sans FB Demi" panose="020E0802020502020306" pitchFamily="34" charset="0"/>
                <a:cs typeface="Berlin Sans FB Demi" panose="020E0802020502020306" pitchFamily="34" charset="0"/>
              </a:rPr>
              <a:t>Category</a:t>
            </a:r>
            <a:endParaRPr lang="en-US" altLang="en-US" sz="2800" u="sng" dirty="0">
              <a:latin typeface="Berlin Sans FB" panose="020E0602020502020306" pitchFamily="34" charset="0"/>
              <a:ea typeface="Berlin Sans FB Demi" panose="020E0802020502020306" pitchFamily="34" charset="0"/>
              <a:cs typeface="Berlin Sans FB Demi" panose="020E0802020502020306" pitchFamily="34" charset="0"/>
            </a:endParaRPr>
          </a:p>
          <a:p>
            <a:pPr defTabSz="685800">
              <a:lnSpc>
                <a:spcPct val="150000"/>
              </a:lnSpc>
              <a:tabLst>
                <a:tab pos="723900" algn="l"/>
              </a:tabLst>
            </a:pPr>
            <a:r>
              <a:rPr lang="en-US" altLang="en-US" sz="2400" u="sng" dirty="0" smtClean="0">
                <a:latin typeface="Berlin Sans FB" panose="020E0602020502020306" pitchFamily="34" charset="0"/>
                <a:ea typeface="Berlin Sans FB Demi" panose="020E0802020502020306" pitchFamily="34" charset="0"/>
                <a:cs typeface="Berlin Sans FB Demi" panose="020E0802020502020306" pitchFamily="34" charset="0"/>
              </a:rPr>
              <a:t>Medal of Distinction</a:t>
            </a:r>
            <a:endParaRPr lang="en-US" altLang="en-US" sz="2400" dirty="0" smtClean="0">
              <a:latin typeface="Berlin Sans FB" panose="020E0602020502020306" pitchFamily="34" charset="0"/>
            </a:endParaRPr>
          </a:p>
          <a:p>
            <a:pPr marL="214313" defTabSz="685800">
              <a:tabLst>
                <a:tab pos="723900" algn="l"/>
              </a:tabLst>
            </a:pPr>
            <a:r>
              <a:rPr lang="en-US" altLang="en-US" dirty="0" smtClean="0">
                <a:ea typeface="Arial" panose="020B0604020202020204" pitchFamily="34" charset="0"/>
                <a:cs typeface="Arial" panose="020B0604020202020204" pitchFamily="34" charset="0"/>
              </a:rPr>
              <a:t>Most likely presented, but not restricted, to an IAHHS member (i.e., facility staff) who, through individual action or initiative, has made significant and lasting contributions to the healthcare security, safety and/or risk management profession(s)</a:t>
            </a:r>
            <a:endParaRPr lang="en-US" altLang="en-US" dirty="0" smtClean="0">
              <a:cs typeface="Arial" panose="020B0604020202020204" pitchFamily="34" charset="0"/>
            </a:endParaRPr>
          </a:p>
          <a:p>
            <a:pPr marL="214313" indent="-214313" defTabSz="685800">
              <a:buFont typeface="Wingdings" panose="05000000000000000000" pitchFamily="2" charset="2"/>
              <a:buChar char="Ø"/>
              <a:tabLst>
                <a:tab pos="723900" algn="l"/>
              </a:tabLst>
            </a:pPr>
            <a:r>
              <a:rPr lang="en-US" altLang="en-US" dirty="0" smtClean="0">
                <a:ea typeface="Arial" panose="020B0604020202020204" pitchFamily="34" charset="0"/>
                <a:cs typeface="Arial" panose="020B0604020202020204" pitchFamily="34" charset="0"/>
              </a:rPr>
              <a:t>Examples</a:t>
            </a:r>
            <a:r>
              <a:rPr lang="en-US" altLang="en-US" dirty="0">
                <a:ea typeface="Arial" panose="020B0604020202020204" pitchFamily="34" charset="0"/>
                <a:cs typeface="Arial" panose="020B0604020202020204" pitchFamily="34" charset="0"/>
              </a:rPr>
              <a:t>:</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Introduction of departmental standing operations procedure ultimately adopted for use throughout the industry</a:t>
            </a:r>
            <a:endParaRPr lang="en-US" altLang="en-US" dirty="0">
              <a:cs typeface="Arial" panose="020B0604020202020204" pitchFamily="34" charset="0"/>
            </a:endParaRP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Introduction of unique solution to facility security problem suitable for adoption as an industry standard</a:t>
            </a:r>
            <a:endParaRPr lang="en-US" alt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3909555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7110" y="2668718"/>
            <a:ext cx="1482328" cy="187285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5" name="Rectangle 5"/>
          <p:cNvSpPr>
            <a:spLocks noChangeArrowheads="1"/>
          </p:cNvSpPr>
          <p:nvPr/>
        </p:nvSpPr>
        <p:spPr bwMode="auto">
          <a:xfrm>
            <a:off x="237893" y="1585362"/>
            <a:ext cx="6579217" cy="4039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533400" algn="l"/>
              </a:tabLst>
              <a:defRPr>
                <a:solidFill>
                  <a:schemeClr val="tx1"/>
                </a:solidFill>
                <a:latin typeface="Arial" panose="020B0604020202020204" pitchFamily="34" charset="0"/>
              </a:defRPr>
            </a:lvl1pPr>
            <a:lvl2pPr eaLnBrk="0" fontAlgn="base" hangingPunct="0">
              <a:spcBef>
                <a:spcPct val="0"/>
              </a:spcBef>
              <a:spcAft>
                <a:spcPct val="0"/>
              </a:spcAft>
              <a:tabLst>
                <a:tab pos="533400" algn="l"/>
              </a:tabLst>
              <a:defRPr>
                <a:solidFill>
                  <a:schemeClr val="tx1"/>
                </a:solidFill>
                <a:latin typeface="Arial" panose="020B0604020202020204" pitchFamily="34" charset="0"/>
              </a:defRPr>
            </a:lvl2pPr>
            <a:lvl3pPr eaLnBrk="0" fontAlgn="base" hangingPunct="0">
              <a:spcBef>
                <a:spcPct val="0"/>
              </a:spcBef>
              <a:spcAft>
                <a:spcPct val="0"/>
              </a:spcAft>
              <a:tabLst>
                <a:tab pos="533400" algn="l"/>
              </a:tabLst>
              <a:defRPr>
                <a:solidFill>
                  <a:schemeClr val="tx1"/>
                </a:solidFill>
                <a:latin typeface="Arial" panose="020B0604020202020204" pitchFamily="34" charset="0"/>
              </a:defRPr>
            </a:lvl3pPr>
            <a:lvl4pPr eaLnBrk="0" fontAlgn="base" hangingPunct="0">
              <a:spcBef>
                <a:spcPct val="0"/>
              </a:spcBef>
              <a:spcAft>
                <a:spcPct val="0"/>
              </a:spcAft>
              <a:tabLst>
                <a:tab pos="533400" algn="l"/>
              </a:tabLst>
              <a:defRPr>
                <a:solidFill>
                  <a:schemeClr val="tx1"/>
                </a:solidFill>
                <a:latin typeface="Arial" panose="020B0604020202020204" pitchFamily="34" charset="0"/>
              </a:defRPr>
            </a:lvl4pPr>
            <a:lvl5pPr eaLnBrk="0" fontAlgn="base" hangingPunct="0">
              <a:spcBef>
                <a:spcPct val="0"/>
              </a:spcBef>
              <a:spcAft>
                <a:spcPct val="0"/>
              </a:spcAft>
              <a:tabLst>
                <a:tab pos="533400" algn="l"/>
              </a:tabLst>
              <a:defRPr>
                <a:solidFill>
                  <a:schemeClr val="tx1"/>
                </a:solidFill>
                <a:latin typeface="Arial" panose="020B0604020202020204" pitchFamily="34" charset="0"/>
              </a:defRPr>
            </a:lvl5pPr>
            <a:lvl6pPr eaLnBrk="0" fontAlgn="base" hangingPunct="0">
              <a:spcBef>
                <a:spcPct val="0"/>
              </a:spcBef>
              <a:spcAft>
                <a:spcPct val="0"/>
              </a:spcAft>
              <a:tabLst>
                <a:tab pos="533400" algn="l"/>
              </a:tabLst>
              <a:defRPr>
                <a:solidFill>
                  <a:schemeClr val="tx1"/>
                </a:solidFill>
                <a:latin typeface="Arial" panose="020B0604020202020204" pitchFamily="34" charset="0"/>
              </a:defRPr>
            </a:lvl6pPr>
            <a:lvl7pPr eaLnBrk="0" fontAlgn="base" hangingPunct="0">
              <a:spcBef>
                <a:spcPct val="0"/>
              </a:spcBef>
              <a:spcAft>
                <a:spcPct val="0"/>
              </a:spcAft>
              <a:tabLst>
                <a:tab pos="533400" algn="l"/>
              </a:tabLst>
              <a:defRPr>
                <a:solidFill>
                  <a:schemeClr val="tx1"/>
                </a:solidFill>
                <a:latin typeface="Arial" panose="020B0604020202020204" pitchFamily="34" charset="0"/>
              </a:defRPr>
            </a:lvl7pPr>
            <a:lvl8pPr eaLnBrk="0" fontAlgn="base" hangingPunct="0">
              <a:spcBef>
                <a:spcPct val="0"/>
              </a:spcBef>
              <a:spcAft>
                <a:spcPct val="0"/>
              </a:spcAft>
              <a:tabLst>
                <a:tab pos="533400" algn="l"/>
              </a:tabLst>
              <a:defRPr>
                <a:solidFill>
                  <a:schemeClr val="tx1"/>
                </a:solidFill>
                <a:latin typeface="Arial" panose="020B0604020202020204" pitchFamily="34" charset="0"/>
              </a:defRPr>
            </a:lvl8pPr>
            <a:lvl9pPr eaLnBrk="0" fontAlgn="base" hangingPunct="0">
              <a:spcBef>
                <a:spcPct val="0"/>
              </a:spcBef>
              <a:spcAft>
                <a:spcPct val="0"/>
              </a:spcAft>
              <a:tabLst>
                <a:tab pos="533400" algn="l"/>
              </a:tabLst>
              <a:defRPr>
                <a:solidFill>
                  <a:schemeClr val="tx1"/>
                </a:solidFill>
                <a:latin typeface="Arial" panose="020B0604020202020204" pitchFamily="34" charset="0"/>
              </a:defRPr>
            </a:lvl9pPr>
          </a:lstStyle>
          <a:p>
            <a:pPr defTabSz="685800">
              <a:lnSpc>
                <a:spcPct val="150000"/>
              </a:lnSpc>
              <a:tabLst>
                <a:tab pos="40005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defTabSz="685800">
              <a:lnSpc>
                <a:spcPct val="150000"/>
              </a:lnSpc>
              <a:tabLst>
                <a:tab pos="400050"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Distinguished Lifeworks Medal</a:t>
            </a:r>
            <a:endParaRPr lang="en-US" altLang="en-US" sz="2400" dirty="0">
              <a:latin typeface="Berlin Sans FB" panose="020E0602020502020306" pitchFamily="34" charset="0"/>
            </a:endParaRPr>
          </a:p>
          <a:p>
            <a:pPr marL="257175" indent="-257175" defTabSz="685800">
              <a:buFont typeface="Wingdings" panose="05000000000000000000" pitchFamily="2" charset="2"/>
              <a:buChar char="Ø"/>
              <a:tabLst>
                <a:tab pos="400050" algn="l"/>
              </a:tabLst>
            </a:pPr>
            <a:r>
              <a:rPr lang="en-US" altLang="en-US" dirty="0">
                <a:ea typeface="Arial" panose="020B0604020202020204" pitchFamily="34" charset="0"/>
                <a:cs typeface="Arial" panose="020B0604020202020204" pitchFamily="34" charset="0"/>
              </a:rPr>
              <a:t>Presented to an individual who has distinguished himself/herself throughout a fulfilled professional career devoted to the furtherance of the purpose and aims of </a:t>
            </a:r>
            <a:r>
              <a:rPr lang="en-US" altLang="en-US" dirty="0" smtClean="0">
                <a:ea typeface="Arial" panose="020B0604020202020204" pitchFamily="34" charset="0"/>
                <a:cs typeface="Arial" panose="020B0604020202020204" pitchFamily="34" charset="0"/>
              </a:rPr>
              <a:t>IAHSSF </a:t>
            </a:r>
            <a:r>
              <a:rPr lang="en-US" altLang="en-US" dirty="0">
                <a:ea typeface="Arial" panose="020B0604020202020204" pitchFamily="34" charset="0"/>
                <a:cs typeface="Arial" panose="020B0604020202020204" pitchFamily="34" charset="0"/>
              </a:rPr>
              <a:t>and the goals and objectives of IAHSS</a:t>
            </a:r>
            <a:endParaRPr lang="en-US" altLang="en-US" dirty="0">
              <a:cs typeface="Arial" panose="020B0604020202020204" pitchFamily="34" charset="0"/>
            </a:endParaRPr>
          </a:p>
          <a:p>
            <a:pPr marL="257175" indent="-257175" defTabSz="685800">
              <a:buFont typeface="Wingdings" panose="05000000000000000000" pitchFamily="2" charset="2"/>
              <a:buChar char="Ø"/>
              <a:tabLst>
                <a:tab pos="400050" algn="l"/>
              </a:tabLst>
            </a:pPr>
            <a:r>
              <a:rPr lang="en-US" altLang="en-US" dirty="0">
                <a:ea typeface="Arial" panose="020B0604020202020204" pitchFamily="34" charset="0"/>
                <a:cs typeface="Arial" panose="020B0604020202020204" pitchFamily="34" charset="0"/>
              </a:rPr>
              <a:t>Fully retired from healthcare security/safety profession for the last 30 months</a:t>
            </a:r>
            <a:endParaRPr lang="en-US" altLang="en-US" dirty="0">
              <a:cs typeface="Arial" panose="020B0604020202020204" pitchFamily="34" charset="0"/>
            </a:endParaRPr>
          </a:p>
          <a:p>
            <a:pPr marL="257175" indent="-257175" defTabSz="685800">
              <a:buFont typeface="Wingdings" panose="05000000000000000000" pitchFamily="2" charset="2"/>
              <a:buChar char="Ø"/>
              <a:tabLst>
                <a:tab pos="400050" algn="l"/>
              </a:tabLst>
            </a:pPr>
            <a:r>
              <a:rPr lang="en-US" altLang="en-US" dirty="0">
                <a:ea typeface="Arial" panose="020B0604020202020204" pitchFamily="34" charset="0"/>
                <a:cs typeface="Arial" panose="020B0604020202020204" pitchFamily="34" charset="0"/>
              </a:rPr>
              <a:t>Active member of IAHSS</a:t>
            </a:r>
            <a:endParaRPr lang="en-US" altLang="en-US" dirty="0">
              <a:cs typeface="Arial" panose="020B0604020202020204" pitchFamily="34" charset="0"/>
            </a:endParaRPr>
          </a:p>
          <a:p>
            <a:pPr marL="257175" indent="-257175" defTabSz="685800">
              <a:buFont typeface="Wingdings" panose="05000000000000000000" pitchFamily="2" charset="2"/>
              <a:buChar char="Ø"/>
              <a:tabLst>
                <a:tab pos="400050" algn="l"/>
              </a:tabLst>
            </a:pPr>
            <a:r>
              <a:rPr lang="en-US" altLang="en-US" dirty="0">
                <a:ea typeface="Arial" panose="020B0604020202020204" pitchFamily="34" charset="0"/>
                <a:cs typeface="Arial" panose="020B0604020202020204" pitchFamily="34" charset="0"/>
              </a:rPr>
              <a:t>Five CHPA recertification's</a:t>
            </a:r>
            <a:endParaRPr lang="en-US" altLang="en-US" dirty="0">
              <a:cs typeface="Arial" panose="020B0604020202020204" pitchFamily="34" charset="0"/>
            </a:endParaRPr>
          </a:p>
          <a:p>
            <a:pPr marL="257175" indent="-257175" defTabSz="685800">
              <a:buFont typeface="Wingdings" panose="05000000000000000000" pitchFamily="2" charset="2"/>
              <a:buChar char="Ø"/>
              <a:tabLst>
                <a:tab pos="400050" algn="l"/>
              </a:tabLst>
            </a:pPr>
            <a:r>
              <a:rPr lang="en-US" altLang="en-US" dirty="0">
                <a:ea typeface="Arial" panose="020B0604020202020204" pitchFamily="34" charset="0"/>
                <a:cs typeface="Arial" panose="020B0604020202020204" pitchFamily="34" charset="0"/>
              </a:rPr>
              <a:t>Served in various capacities within IAHSS chapter region, international IAHSS </a:t>
            </a:r>
            <a:r>
              <a:rPr lang="en-US" altLang="en-US" i="1" dirty="0">
                <a:ea typeface="Arial" panose="020B0604020202020204" pitchFamily="34" charset="0"/>
                <a:cs typeface="Arial" panose="020B0604020202020204" pitchFamily="34" charset="0"/>
              </a:rPr>
              <a:t>organizations / </a:t>
            </a:r>
            <a:r>
              <a:rPr lang="en-US" altLang="en-US" i="1" dirty="0" err="1" smtClean="0">
                <a:ea typeface="Arial" panose="020B0604020202020204" pitchFamily="34" charset="0"/>
                <a:cs typeface="Arial" panose="020B0604020202020204" pitchFamily="34" charset="0"/>
              </a:rPr>
              <a:t>IAHSS</a:t>
            </a:r>
            <a:r>
              <a:rPr lang="en-US" altLang="en-US" dirty="0" err="1" smtClean="0">
                <a:ea typeface="Arial" panose="020B0604020202020204" pitchFamily="34" charset="0"/>
                <a:cs typeface="Arial" panose="020B0604020202020204" pitchFamily="34" charset="0"/>
              </a:rPr>
              <a:t>Foundation</a:t>
            </a:r>
            <a:endParaRPr lang="en-US" altLang="en-US" dirty="0">
              <a:cs typeface="Arial" panose="020B0604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1193649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5" name="Rectangle 4"/>
          <p:cNvSpPr>
            <a:spLocks noChangeArrowheads="1"/>
          </p:cNvSpPr>
          <p:nvPr/>
        </p:nvSpPr>
        <p:spPr bwMode="auto">
          <a:xfrm>
            <a:off x="237893" y="1646966"/>
            <a:ext cx="7538224" cy="49321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257300" algn="l"/>
              </a:tabLst>
              <a:defRPr>
                <a:solidFill>
                  <a:schemeClr val="tx1"/>
                </a:solidFill>
                <a:latin typeface="Arial" panose="020B0604020202020204" pitchFamily="34" charset="0"/>
              </a:defRPr>
            </a:lvl1pPr>
            <a:lvl2pPr eaLnBrk="0" fontAlgn="base" hangingPunct="0">
              <a:spcBef>
                <a:spcPct val="0"/>
              </a:spcBef>
              <a:spcAft>
                <a:spcPct val="0"/>
              </a:spcAft>
              <a:tabLst>
                <a:tab pos="1257300" algn="l"/>
              </a:tabLst>
              <a:defRPr>
                <a:solidFill>
                  <a:schemeClr val="tx1"/>
                </a:solidFill>
                <a:latin typeface="Arial" panose="020B0604020202020204" pitchFamily="34" charset="0"/>
              </a:defRPr>
            </a:lvl2pPr>
            <a:lvl3pPr eaLnBrk="0" fontAlgn="base" hangingPunct="0">
              <a:spcBef>
                <a:spcPct val="0"/>
              </a:spcBef>
              <a:spcAft>
                <a:spcPct val="0"/>
              </a:spcAft>
              <a:tabLst>
                <a:tab pos="1257300" algn="l"/>
              </a:tabLst>
              <a:defRPr>
                <a:solidFill>
                  <a:schemeClr val="tx1"/>
                </a:solidFill>
                <a:latin typeface="Arial" panose="020B0604020202020204" pitchFamily="34" charset="0"/>
              </a:defRPr>
            </a:lvl3pPr>
            <a:lvl4pPr eaLnBrk="0" fontAlgn="base" hangingPunct="0">
              <a:spcBef>
                <a:spcPct val="0"/>
              </a:spcBef>
              <a:spcAft>
                <a:spcPct val="0"/>
              </a:spcAft>
              <a:tabLst>
                <a:tab pos="1257300" algn="l"/>
              </a:tabLst>
              <a:defRPr>
                <a:solidFill>
                  <a:schemeClr val="tx1"/>
                </a:solidFill>
                <a:latin typeface="Arial" panose="020B0604020202020204" pitchFamily="34" charset="0"/>
              </a:defRPr>
            </a:lvl4pPr>
            <a:lvl5pPr eaLnBrk="0" fontAlgn="base" hangingPunct="0">
              <a:spcBef>
                <a:spcPct val="0"/>
              </a:spcBef>
              <a:spcAft>
                <a:spcPct val="0"/>
              </a:spcAft>
              <a:tabLst>
                <a:tab pos="1257300" algn="l"/>
              </a:tabLst>
              <a:defRPr>
                <a:solidFill>
                  <a:schemeClr val="tx1"/>
                </a:solidFill>
                <a:latin typeface="Arial" panose="020B0604020202020204" pitchFamily="34" charset="0"/>
              </a:defRPr>
            </a:lvl5pPr>
            <a:lvl6pPr eaLnBrk="0" fontAlgn="base" hangingPunct="0">
              <a:spcBef>
                <a:spcPct val="0"/>
              </a:spcBef>
              <a:spcAft>
                <a:spcPct val="0"/>
              </a:spcAft>
              <a:tabLst>
                <a:tab pos="1257300" algn="l"/>
              </a:tabLst>
              <a:defRPr>
                <a:solidFill>
                  <a:schemeClr val="tx1"/>
                </a:solidFill>
                <a:latin typeface="Arial" panose="020B0604020202020204" pitchFamily="34" charset="0"/>
              </a:defRPr>
            </a:lvl6pPr>
            <a:lvl7pPr eaLnBrk="0" fontAlgn="base" hangingPunct="0">
              <a:spcBef>
                <a:spcPct val="0"/>
              </a:spcBef>
              <a:spcAft>
                <a:spcPct val="0"/>
              </a:spcAft>
              <a:tabLst>
                <a:tab pos="1257300" algn="l"/>
              </a:tabLst>
              <a:defRPr>
                <a:solidFill>
                  <a:schemeClr val="tx1"/>
                </a:solidFill>
                <a:latin typeface="Arial" panose="020B0604020202020204" pitchFamily="34" charset="0"/>
              </a:defRPr>
            </a:lvl7pPr>
            <a:lvl8pPr eaLnBrk="0" fontAlgn="base" hangingPunct="0">
              <a:spcBef>
                <a:spcPct val="0"/>
              </a:spcBef>
              <a:spcAft>
                <a:spcPct val="0"/>
              </a:spcAft>
              <a:tabLst>
                <a:tab pos="1257300" algn="l"/>
              </a:tabLst>
              <a:defRPr>
                <a:solidFill>
                  <a:schemeClr val="tx1"/>
                </a:solidFill>
                <a:latin typeface="Arial" panose="020B0604020202020204" pitchFamily="34" charset="0"/>
              </a:defRPr>
            </a:lvl8pPr>
            <a:lvl9pPr eaLnBrk="0" fontAlgn="base" hangingPunct="0">
              <a:spcBef>
                <a:spcPct val="0"/>
              </a:spcBef>
              <a:spcAft>
                <a:spcPct val="0"/>
              </a:spcAft>
              <a:tabLst>
                <a:tab pos="1257300" algn="l"/>
              </a:tabLst>
              <a:defRPr>
                <a:solidFill>
                  <a:schemeClr val="tx1"/>
                </a:solidFill>
                <a:latin typeface="Arial" panose="020B0604020202020204" pitchFamily="34" charset="0"/>
              </a:defRPr>
            </a:lvl9pPr>
          </a:lstStyle>
          <a:p>
            <a:pPr defTabSz="685800">
              <a:tabLst>
                <a:tab pos="942975"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Criteria</a:t>
            </a:r>
            <a:r>
              <a:rPr lang="en-US" altLang="en-US" sz="2400" dirty="0">
                <a:solidFill>
                  <a:srgbClr val="420000"/>
                </a:solidFill>
                <a:latin typeface="Calibri" panose="020F0502020204030204" pitchFamily="34" charset="0"/>
                <a:ea typeface="Berlin Sans FB" panose="020E0602020502020306" pitchFamily="34" charset="0"/>
                <a:cs typeface="Berlin Sans FB" panose="020E0602020502020306" pitchFamily="34" charset="0"/>
              </a:rPr>
              <a:t>	</a:t>
            </a: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Nominations may be submitted by:</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Any IAHSS member in good standing</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Executive Officer of a healthcare facility</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Contract security provider employing an IAHSS member</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Nominations must </a:t>
            </a:r>
            <a:r>
              <a:rPr lang="en-US" altLang="en-US" u="sng" dirty="0" smtClean="0">
                <a:ea typeface="Arial" panose="020B0604020202020204" pitchFamily="34" charset="0"/>
                <a:cs typeface="Arial" panose="020B0604020202020204" pitchFamily="34" charset="0"/>
              </a:rPr>
              <a:t>fully define</a:t>
            </a:r>
            <a:r>
              <a:rPr lang="en-US" altLang="en-US"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the act, action, achievement, accomplishment or service meriting recognition</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Nomination submissions must be </a:t>
            </a:r>
            <a:r>
              <a:rPr lang="en-US" altLang="en-US" u="sng" dirty="0">
                <a:ea typeface="Arial" panose="020B0604020202020204" pitchFamily="34" charset="0"/>
                <a:cs typeface="Arial" panose="020B0604020202020204" pitchFamily="34" charset="0"/>
              </a:rPr>
              <a:t>clear (type written) and complete</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Materials supporting nomination </a:t>
            </a:r>
            <a:r>
              <a:rPr lang="en-US" altLang="en-US" u="sng" dirty="0">
                <a:ea typeface="Arial" panose="020B0604020202020204" pitchFamily="34" charset="0"/>
                <a:cs typeface="Arial" panose="020B0604020202020204" pitchFamily="34" charset="0"/>
              </a:rPr>
              <a:t>must include all required information</a:t>
            </a:r>
            <a:r>
              <a:rPr lang="en-US" altLang="en-US" dirty="0">
                <a:ea typeface="Arial" panose="020B0604020202020204" pitchFamily="34" charset="0"/>
                <a:cs typeface="Arial" panose="020B0604020202020204" pitchFamily="34" charset="0"/>
              </a:rPr>
              <a:t> (name, business information, media outlets, etc.)</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All documentation and materials become the property of the </a:t>
            </a: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endParaRPr lang="en-US" altLang="en-US" i="1" dirty="0">
              <a:ea typeface="Arial" panose="020B0604020202020204" pitchFamily="34" charset="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Acceptable submission formats</a:t>
            </a:r>
            <a:r>
              <a:rPr lang="en-US" altLang="en-US" b="1" dirty="0">
                <a:ea typeface="Arial" panose="020B0604020202020204" pitchFamily="34" charset="0"/>
                <a:cs typeface="Arial" panose="020B0604020202020204" pitchFamily="34" charset="0"/>
              </a:rPr>
              <a:t>:</a:t>
            </a:r>
            <a:endParaRPr lang="en-US" altLang="en-US" dirty="0">
              <a:cs typeface="Arial" panose="020B0604020202020204" pitchFamily="34" charset="0"/>
            </a:endParaRP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Printed hardcopy</a:t>
            </a: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Disk</a:t>
            </a: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Thumb drive</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42975" algn="l"/>
              </a:tabLst>
            </a:pPr>
            <a:r>
              <a:rPr lang="en-US" altLang="en-US" dirty="0">
                <a:ea typeface="Arial" panose="020B0604020202020204" pitchFamily="34" charset="0"/>
                <a:cs typeface="Arial" panose="020B0604020202020204" pitchFamily="34" charset="0"/>
              </a:rPr>
              <a:t>Submission to </a:t>
            </a: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r>
              <a:rPr lang="en-US" altLang="en-US" i="1"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 </a:t>
            </a:r>
            <a:r>
              <a:rPr lang="en-US" altLang="en-US" u="sng" dirty="0" smtClean="0">
                <a:ea typeface="Arial" panose="020B0604020202020204" pitchFamily="34" charset="0"/>
                <a:cs typeface="Arial" panose="020B0604020202020204" pitchFamily="34" charset="0"/>
              </a:rPr>
              <a:t>no </a:t>
            </a:r>
            <a:r>
              <a:rPr lang="en-US" altLang="en-US" u="sng" dirty="0">
                <a:ea typeface="Arial" panose="020B0604020202020204" pitchFamily="34" charset="0"/>
                <a:cs typeface="Arial" panose="020B0604020202020204" pitchFamily="34" charset="0"/>
              </a:rPr>
              <a:t>later than </a:t>
            </a:r>
            <a:r>
              <a:rPr lang="en-US" altLang="en-US" b="1" u="sng" dirty="0">
                <a:ea typeface="Arial" panose="020B0604020202020204" pitchFamily="34" charset="0"/>
                <a:cs typeface="Arial" panose="020B0604020202020204" pitchFamily="34" charset="0"/>
              </a:rPr>
              <a:t>15 January</a:t>
            </a:r>
            <a:r>
              <a:rPr lang="en-US" altLang="en-US" dirty="0">
                <a:cs typeface="Arial" panose="020B0604020202020204" pitchFamily="34" charset="0"/>
              </a:rPr>
              <a:t>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385748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237893" y="2415606"/>
            <a:ext cx="7538224" cy="2993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244600" algn="l"/>
              </a:tabLst>
              <a:defRPr>
                <a:solidFill>
                  <a:schemeClr val="tx1"/>
                </a:solidFill>
                <a:latin typeface="Arial" panose="020B0604020202020204" pitchFamily="34" charset="0"/>
              </a:defRPr>
            </a:lvl1pPr>
            <a:lvl2pPr eaLnBrk="0" fontAlgn="base" hangingPunct="0">
              <a:spcBef>
                <a:spcPct val="0"/>
              </a:spcBef>
              <a:spcAft>
                <a:spcPct val="0"/>
              </a:spcAft>
              <a:tabLst>
                <a:tab pos="1244600" algn="l"/>
              </a:tabLst>
              <a:defRPr>
                <a:solidFill>
                  <a:schemeClr val="tx1"/>
                </a:solidFill>
                <a:latin typeface="Arial" panose="020B0604020202020204" pitchFamily="34" charset="0"/>
              </a:defRPr>
            </a:lvl2pPr>
            <a:lvl3pPr eaLnBrk="0" fontAlgn="base" hangingPunct="0">
              <a:spcBef>
                <a:spcPct val="0"/>
              </a:spcBef>
              <a:spcAft>
                <a:spcPct val="0"/>
              </a:spcAft>
              <a:tabLst>
                <a:tab pos="1244600" algn="l"/>
              </a:tabLst>
              <a:defRPr>
                <a:solidFill>
                  <a:schemeClr val="tx1"/>
                </a:solidFill>
                <a:latin typeface="Arial" panose="020B0604020202020204" pitchFamily="34" charset="0"/>
              </a:defRPr>
            </a:lvl3pPr>
            <a:lvl4pPr eaLnBrk="0" fontAlgn="base" hangingPunct="0">
              <a:spcBef>
                <a:spcPct val="0"/>
              </a:spcBef>
              <a:spcAft>
                <a:spcPct val="0"/>
              </a:spcAft>
              <a:tabLst>
                <a:tab pos="1244600" algn="l"/>
              </a:tabLst>
              <a:defRPr>
                <a:solidFill>
                  <a:schemeClr val="tx1"/>
                </a:solidFill>
                <a:latin typeface="Arial" panose="020B0604020202020204" pitchFamily="34" charset="0"/>
              </a:defRPr>
            </a:lvl4pPr>
            <a:lvl5pPr eaLnBrk="0" fontAlgn="base" hangingPunct="0">
              <a:spcBef>
                <a:spcPct val="0"/>
              </a:spcBef>
              <a:spcAft>
                <a:spcPct val="0"/>
              </a:spcAft>
              <a:tabLst>
                <a:tab pos="1244600" algn="l"/>
              </a:tabLst>
              <a:defRPr>
                <a:solidFill>
                  <a:schemeClr val="tx1"/>
                </a:solidFill>
                <a:latin typeface="Arial" panose="020B0604020202020204" pitchFamily="34" charset="0"/>
              </a:defRPr>
            </a:lvl5pPr>
            <a:lvl6pPr eaLnBrk="0" fontAlgn="base" hangingPunct="0">
              <a:spcBef>
                <a:spcPct val="0"/>
              </a:spcBef>
              <a:spcAft>
                <a:spcPct val="0"/>
              </a:spcAft>
              <a:tabLst>
                <a:tab pos="1244600" algn="l"/>
              </a:tabLst>
              <a:defRPr>
                <a:solidFill>
                  <a:schemeClr val="tx1"/>
                </a:solidFill>
                <a:latin typeface="Arial" panose="020B0604020202020204" pitchFamily="34" charset="0"/>
              </a:defRPr>
            </a:lvl6pPr>
            <a:lvl7pPr eaLnBrk="0" fontAlgn="base" hangingPunct="0">
              <a:spcBef>
                <a:spcPct val="0"/>
              </a:spcBef>
              <a:spcAft>
                <a:spcPct val="0"/>
              </a:spcAft>
              <a:tabLst>
                <a:tab pos="1244600" algn="l"/>
              </a:tabLst>
              <a:defRPr>
                <a:solidFill>
                  <a:schemeClr val="tx1"/>
                </a:solidFill>
                <a:latin typeface="Arial" panose="020B0604020202020204" pitchFamily="34" charset="0"/>
              </a:defRPr>
            </a:lvl7pPr>
            <a:lvl8pPr eaLnBrk="0" fontAlgn="base" hangingPunct="0">
              <a:spcBef>
                <a:spcPct val="0"/>
              </a:spcBef>
              <a:spcAft>
                <a:spcPct val="0"/>
              </a:spcAft>
              <a:tabLst>
                <a:tab pos="1244600" algn="l"/>
              </a:tabLst>
              <a:defRPr>
                <a:solidFill>
                  <a:schemeClr val="tx1"/>
                </a:solidFill>
                <a:latin typeface="Arial" panose="020B0604020202020204" pitchFamily="34" charset="0"/>
              </a:defRPr>
            </a:lvl8pPr>
            <a:lvl9pPr eaLnBrk="0" fontAlgn="base" hangingPunct="0">
              <a:spcBef>
                <a:spcPct val="0"/>
              </a:spcBef>
              <a:spcAft>
                <a:spcPct val="0"/>
              </a:spcAft>
              <a:tabLst>
                <a:tab pos="1244600" algn="l"/>
              </a:tabLst>
              <a:defRPr>
                <a:solidFill>
                  <a:schemeClr val="tx1"/>
                </a:solidFill>
                <a:latin typeface="Arial" panose="020B0604020202020204" pitchFamily="34" charset="0"/>
              </a:defRPr>
            </a:lvl9pPr>
          </a:lstStyle>
          <a:p>
            <a:pPr defTabSz="685800">
              <a:tabLst>
                <a:tab pos="93345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Submissions</a:t>
            </a:r>
            <a:endParaRPr lang="en-US" altLang="en-US" sz="2800" dirty="0">
              <a:latin typeface="Berlin Sans FB" panose="020E0602020502020306" pitchFamily="34" charset="0"/>
            </a:endParaRPr>
          </a:p>
          <a:p>
            <a:pPr marL="214313" indent="-214313" defTabSz="685800">
              <a:buFont typeface="Wingdings" panose="05000000000000000000" pitchFamily="2" charset="2"/>
              <a:buChar char="Ø"/>
              <a:tabLst>
                <a:tab pos="933450" algn="l"/>
              </a:tabLst>
            </a:pPr>
            <a:r>
              <a:rPr lang="en-US" altLang="en-US" dirty="0">
                <a:solidFill>
                  <a:srgbClr val="000000"/>
                </a:solidFill>
                <a:ea typeface="Arial" panose="020B0604020202020204" pitchFamily="34" charset="0"/>
                <a:cs typeface="Arial" panose="020B0604020202020204" pitchFamily="34" charset="0"/>
              </a:rPr>
              <a:t>Call for Nominations - made on the Monday subsequent to conclusion of the </a:t>
            </a:r>
            <a:r>
              <a:rPr lang="en-US" altLang="en-US" dirty="0" smtClean="0">
                <a:solidFill>
                  <a:srgbClr val="000000"/>
                </a:solidFill>
                <a:ea typeface="Arial" panose="020B0604020202020204" pitchFamily="34" charset="0"/>
                <a:cs typeface="Arial" panose="020B0604020202020204" pitchFamily="34" charset="0"/>
              </a:rPr>
              <a:t>ACE </a:t>
            </a:r>
            <a:r>
              <a:rPr lang="en-US" altLang="en-US" dirty="0">
                <a:solidFill>
                  <a:srgbClr val="000000"/>
                </a:solidFill>
                <a:ea typeface="Arial" panose="020B0604020202020204" pitchFamily="34" charset="0"/>
                <a:cs typeface="Arial" panose="020B0604020202020204" pitchFamily="34" charset="0"/>
              </a:rPr>
              <a:t>of the IAHSS</a:t>
            </a:r>
          </a:p>
          <a:p>
            <a:pPr marL="214313" indent="-214313" defTabSz="685800">
              <a:buFont typeface="Wingdings" panose="05000000000000000000" pitchFamily="2" charset="2"/>
              <a:buChar char="Ø"/>
              <a:tabLst>
                <a:tab pos="933450" algn="l"/>
              </a:tabLst>
            </a:pPr>
            <a:endParaRPr lang="en-US" altLang="en-US" dirty="0">
              <a:cs typeface="Arial" panose="020B0604020202020204" pitchFamily="34" charset="0"/>
            </a:endParaRPr>
          </a:p>
          <a:p>
            <a:pPr marL="214313" indent="-214313" defTabSz="685800">
              <a:buFont typeface="Wingdings" panose="05000000000000000000" pitchFamily="2" charset="2"/>
              <a:buChar char="Ø"/>
              <a:tabLst>
                <a:tab pos="933450" algn="l"/>
              </a:tabLst>
            </a:pPr>
            <a:r>
              <a:rPr lang="en-US" altLang="en-US" dirty="0">
                <a:solidFill>
                  <a:srgbClr val="000000"/>
                </a:solidFill>
                <a:ea typeface="Arial" panose="020B0604020202020204" pitchFamily="34" charset="0"/>
                <a:cs typeface="Arial" panose="020B0604020202020204" pitchFamily="34" charset="0"/>
              </a:rPr>
              <a:t>May be forwarded at </a:t>
            </a:r>
            <a:r>
              <a:rPr lang="en-US" altLang="en-US" b="1" u="sng" dirty="0">
                <a:solidFill>
                  <a:srgbClr val="000000"/>
                </a:solidFill>
                <a:ea typeface="Arial" panose="020B0604020202020204" pitchFamily="34" charset="0"/>
                <a:cs typeface="Arial" panose="020B0604020202020204" pitchFamily="34" charset="0"/>
              </a:rPr>
              <a:t>anytime</a:t>
            </a:r>
            <a:r>
              <a:rPr lang="en-US" altLang="en-US" b="1" dirty="0">
                <a:solidFill>
                  <a:srgbClr val="000000"/>
                </a:solidFill>
                <a:ea typeface="Arial" panose="020B0604020202020204" pitchFamily="34" charset="0"/>
                <a:cs typeface="Arial" panose="020B0604020202020204" pitchFamily="34" charset="0"/>
              </a:rPr>
              <a:t> </a:t>
            </a:r>
            <a:r>
              <a:rPr lang="en-US" altLang="en-US" dirty="0">
                <a:solidFill>
                  <a:srgbClr val="000000"/>
                </a:solidFill>
                <a:ea typeface="Arial" panose="020B0604020202020204" pitchFamily="34" charset="0"/>
                <a:cs typeface="Arial" panose="020B0604020202020204" pitchFamily="34" charset="0"/>
              </a:rPr>
              <a:t>during the calendar </a:t>
            </a:r>
            <a:r>
              <a:rPr lang="en-US" altLang="en-US" dirty="0" smtClean="0">
                <a:solidFill>
                  <a:srgbClr val="000000"/>
                </a:solidFill>
                <a:ea typeface="Arial" panose="020B0604020202020204" pitchFamily="34" charset="0"/>
                <a:cs typeface="Arial" panose="020B0604020202020204" pitchFamily="34" charset="0"/>
              </a:rPr>
              <a:t>year </a:t>
            </a:r>
            <a:endParaRPr lang="en-US" altLang="en-US" dirty="0">
              <a:ea typeface="Arial" panose="020B0604020202020204" pitchFamily="34" charset="0"/>
              <a:cs typeface="Arial" panose="020B0604020202020204" pitchFamily="34" charset="0"/>
            </a:endParaRPr>
          </a:p>
          <a:p>
            <a:pPr marL="214313" indent="-214313" defTabSz="685800">
              <a:buFont typeface="Wingdings" panose="05000000000000000000" pitchFamily="2" charset="2"/>
              <a:buChar char="Ø"/>
              <a:tabLst>
                <a:tab pos="933450" algn="l"/>
              </a:tabLst>
            </a:pPr>
            <a:endParaRPr lang="en-US" altLang="en-US" dirty="0">
              <a:solidFill>
                <a:srgbClr val="000000"/>
              </a:solidFill>
              <a:ea typeface="Arial" panose="020B0604020202020204" pitchFamily="34" charset="0"/>
              <a:cs typeface="Arial" panose="020B0604020202020204" pitchFamily="34" charset="0"/>
            </a:endParaRPr>
          </a:p>
          <a:p>
            <a:pPr marL="214313" indent="-214313" defTabSz="685800">
              <a:buFont typeface="Wingdings" panose="05000000000000000000" pitchFamily="2" charset="2"/>
              <a:buChar char="Ø"/>
              <a:tabLst>
                <a:tab pos="933450" algn="l"/>
              </a:tabLst>
            </a:pPr>
            <a:r>
              <a:rPr lang="en-US" altLang="en-US" dirty="0">
                <a:solidFill>
                  <a:srgbClr val="000000"/>
                </a:solidFill>
                <a:ea typeface="Arial" panose="020B0604020202020204" pitchFamily="34" charset="0"/>
                <a:cs typeface="Arial" panose="020B0604020202020204" pitchFamily="34" charset="0"/>
              </a:rPr>
              <a:t>Forward to Nomination Review Committee, </a:t>
            </a:r>
            <a:r>
              <a:rPr lang="en-US" altLang="en-US" i="1" dirty="0" err="1" smtClean="0">
                <a:solidFill>
                  <a:srgbClr val="000000"/>
                </a:solidFill>
                <a:ea typeface="Arial" panose="020B0604020202020204" pitchFamily="34" charset="0"/>
                <a:cs typeface="Arial" panose="020B0604020202020204" pitchFamily="34" charset="0"/>
              </a:rPr>
              <a:t>IAHSSFoundation</a:t>
            </a:r>
            <a:r>
              <a:rPr lang="en-US" altLang="en-US" i="1" dirty="0" smtClean="0">
                <a:solidFill>
                  <a:srgbClr val="000000"/>
                </a:solidFill>
                <a:ea typeface="Arial" panose="020B0604020202020204" pitchFamily="34" charset="0"/>
                <a:cs typeface="Arial" panose="020B0604020202020204" pitchFamily="34" charset="0"/>
              </a:rPr>
              <a:t> </a:t>
            </a:r>
            <a:r>
              <a:rPr lang="en-US" altLang="en-US" i="1" dirty="0">
                <a:ea typeface="Arial" panose="020B0604020202020204" pitchFamily="34" charset="0"/>
                <a:cs typeface="Arial" panose="020B0604020202020204" pitchFamily="34" charset="0"/>
              </a:rPr>
              <a:t>P.O </a:t>
            </a:r>
            <a:r>
              <a:rPr lang="en-US" altLang="en-US" dirty="0">
                <a:ea typeface="Arial" panose="020B0604020202020204" pitchFamily="34" charset="0"/>
                <a:cs typeface="Arial" panose="020B0604020202020204" pitchFamily="34" charset="0"/>
              </a:rPr>
              <a:t>Box 5038, Glendale Heights, IL  60139</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933450" algn="l"/>
              </a:tabLst>
            </a:pPr>
            <a:endParaRPr lang="en-US" altLang="en-US" dirty="0">
              <a:solidFill>
                <a:srgbClr val="999966"/>
              </a:solidFill>
              <a:ea typeface="Wingdings" panose="05000000000000000000" pitchFamily="2" charset="2"/>
              <a:cs typeface="Arial" panose="020B0604020202020204" pitchFamily="34" charset="0"/>
            </a:endParaRPr>
          </a:p>
          <a:p>
            <a:pPr marL="214313" indent="-214313" defTabSz="685800">
              <a:buFont typeface="Wingdings" panose="05000000000000000000" pitchFamily="2" charset="2"/>
              <a:buChar char="Ø"/>
              <a:tabLst>
                <a:tab pos="933450" algn="l"/>
              </a:tabLst>
            </a:pPr>
            <a:r>
              <a:rPr lang="en-US" altLang="en-US" dirty="0">
                <a:solidFill>
                  <a:srgbClr val="000000"/>
                </a:solidFill>
                <a:ea typeface="Arial" panose="020B0604020202020204" pitchFamily="34" charset="0"/>
                <a:cs typeface="Arial" panose="020B0604020202020204" pitchFamily="34" charset="0"/>
              </a:rPr>
              <a:t>For consideration must be </a:t>
            </a:r>
            <a:r>
              <a:rPr lang="en-US" altLang="en-US" dirty="0" smtClean="0">
                <a:solidFill>
                  <a:srgbClr val="000000"/>
                </a:solidFill>
                <a:ea typeface="Arial" panose="020B0604020202020204" pitchFamily="34" charset="0"/>
                <a:cs typeface="Arial" panose="020B0604020202020204" pitchFamily="34" charset="0"/>
              </a:rPr>
              <a:t>submitted no </a:t>
            </a:r>
            <a:r>
              <a:rPr lang="en-US" altLang="en-US" dirty="0">
                <a:solidFill>
                  <a:srgbClr val="000000"/>
                </a:solidFill>
                <a:ea typeface="Arial" panose="020B0604020202020204" pitchFamily="34" charset="0"/>
                <a:cs typeface="Arial" panose="020B0604020202020204" pitchFamily="34" charset="0"/>
              </a:rPr>
              <a:t>later than </a:t>
            </a:r>
            <a:r>
              <a:rPr lang="en-US" altLang="en-US" u="sng" dirty="0">
                <a:solidFill>
                  <a:srgbClr val="000000"/>
                </a:solidFill>
                <a:ea typeface="Arial" panose="020B0604020202020204" pitchFamily="34" charset="0"/>
                <a:cs typeface="Arial" panose="020B0604020202020204" pitchFamily="34" charset="0"/>
              </a:rPr>
              <a:t>15 January</a:t>
            </a:r>
            <a:endParaRPr lang="en-US" altLang="en-US" dirty="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607829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5" name="Rectangle 4"/>
          <p:cNvSpPr>
            <a:spLocks noChangeArrowheads="1"/>
          </p:cNvSpPr>
          <p:nvPr/>
        </p:nvSpPr>
        <p:spPr bwMode="auto">
          <a:xfrm>
            <a:off x="230459" y="2362991"/>
            <a:ext cx="7553092" cy="3208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1pPr>
            <a:lvl2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2pPr>
            <a:lvl3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3pPr>
            <a:lvl4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4pPr>
            <a:lvl5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5pPr>
            <a:lvl6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6pPr>
            <a:lvl7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7pPr>
            <a:lvl8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8pPr>
            <a:lvl9pPr eaLnBrk="0" fontAlgn="base" hangingPunct="0">
              <a:spcBef>
                <a:spcPct val="0"/>
              </a:spcBef>
              <a:spcAft>
                <a:spcPct val="0"/>
              </a:spcAft>
              <a:tabLst>
                <a:tab pos="1079500" algn="l"/>
                <a:tab pos="6781800" algn="l"/>
              </a:tabLst>
              <a:defRPr>
                <a:solidFill>
                  <a:schemeClr val="tx1"/>
                </a:solidFill>
                <a:latin typeface="Arial" panose="020B0604020202020204" pitchFamily="34" charset="0"/>
              </a:defRPr>
            </a:lvl9pPr>
          </a:lstStyle>
          <a:p>
            <a:pPr defTabSz="685800">
              <a:lnSpc>
                <a:spcPct val="150000"/>
              </a:lnSpc>
              <a:tabLst>
                <a:tab pos="809625" algn="l"/>
                <a:tab pos="508635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Review Committee</a:t>
            </a:r>
            <a:endParaRPr lang="en-US" altLang="en-US" sz="2800" dirty="0">
              <a:latin typeface="Berlin Sans FB" panose="020E0602020502020306" pitchFamily="34" charset="0"/>
            </a:endParaRPr>
          </a:p>
          <a:p>
            <a:pPr marL="214313" indent="-214313" defTabSz="685800">
              <a:buFont typeface="Wingdings" panose="05000000000000000000" pitchFamily="2" charset="2"/>
              <a:buChar char="Ø"/>
              <a:tabLst>
                <a:tab pos="809625" algn="l"/>
                <a:tab pos="5086350" algn="l"/>
              </a:tabLst>
            </a:pPr>
            <a:r>
              <a:rPr lang="en-US" altLang="en-US" dirty="0">
                <a:ea typeface="Arial" panose="020B0604020202020204" pitchFamily="34" charset="0"/>
                <a:cs typeface="Arial" panose="020B0604020202020204" pitchFamily="34" charset="0"/>
              </a:rPr>
              <a:t>Nomination Review Committee appointed annually by the</a:t>
            </a:r>
            <a:r>
              <a:rPr lang="en-US" altLang="en-US" dirty="0">
                <a:cs typeface="Arial" panose="020B0604020202020204" pitchFamily="34" charset="0"/>
              </a:rPr>
              <a:t> </a:t>
            </a:r>
            <a:r>
              <a:rPr lang="en-US" altLang="en-US" dirty="0">
                <a:ea typeface="Arial" panose="020B0604020202020204" pitchFamily="34" charset="0"/>
                <a:cs typeface="Arial" panose="020B0604020202020204" pitchFamily="34" charset="0"/>
              </a:rPr>
              <a:t>President of the Board of Directors, </a:t>
            </a: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809625" algn="l"/>
                <a:tab pos="5086350" algn="l"/>
              </a:tabLst>
            </a:pPr>
            <a:r>
              <a:rPr lang="en-US" altLang="en-US" dirty="0">
                <a:ea typeface="Arial" panose="020B0604020202020204" pitchFamily="34" charset="0"/>
                <a:cs typeface="Arial" panose="020B0604020202020204" pitchFamily="34" charset="0"/>
              </a:rPr>
              <a:t>Comprised of three persons including the chairperson</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809625" algn="l"/>
                <a:tab pos="5086350" algn="l"/>
              </a:tabLst>
            </a:pPr>
            <a:r>
              <a:rPr lang="en-US" altLang="en-US" dirty="0">
                <a:ea typeface="Arial" panose="020B0604020202020204" pitchFamily="34" charset="0"/>
                <a:cs typeface="Arial" panose="020B0604020202020204" pitchFamily="34" charset="0"/>
              </a:rPr>
              <a:t>Committee members must be active Certified Healthcare Protection Administrators</a:t>
            </a:r>
            <a:r>
              <a:rPr lang="en-US" altLang="en-US" b="1" dirty="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(CHPA)</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809625" algn="l"/>
                <a:tab pos="5086350" algn="l"/>
              </a:tabLst>
            </a:pPr>
            <a:r>
              <a:rPr lang="en-US" altLang="en-US" dirty="0">
                <a:ea typeface="Arial" panose="020B0604020202020204" pitchFamily="34" charset="0"/>
                <a:cs typeface="Arial" panose="020B0604020202020204" pitchFamily="34" charset="0"/>
              </a:rPr>
              <a:t>Inquiries may be forwarded to, additional information obtained from:</a:t>
            </a:r>
          </a:p>
          <a:p>
            <a:pPr marL="600075" lvl="1" indent="-257175">
              <a:buFont typeface="Wingdings" panose="05000000000000000000" pitchFamily="2" charset="2"/>
              <a:buChar char="ü"/>
            </a:pP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r>
              <a:rPr lang="en-US" altLang="en-US" i="1"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Web Site pages - </a:t>
            </a:r>
            <a:r>
              <a:rPr lang="en-US" altLang="en-US" dirty="0" smtClean="0">
                <a:ea typeface="Arial" panose="020B0604020202020204" pitchFamily="34" charset="0"/>
                <a:cs typeface="Arial" panose="020B0604020202020204" pitchFamily="34" charset="0"/>
                <a:hlinkClick r:id="rId2"/>
              </a:rPr>
              <a:t>www.iahssf.org</a:t>
            </a:r>
            <a:endParaRPr lang="en-US" altLang="en-US" dirty="0">
              <a:ea typeface="Arial" panose="020B0604020202020204" pitchFamily="34" charset="0"/>
              <a:cs typeface="Arial" panose="020B0604020202020204" pitchFamily="34" charset="0"/>
            </a:endParaRPr>
          </a:p>
          <a:p>
            <a:pPr marL="600075" lvl="1" indent="-257175">
              <a:buFont typeface="Wingdings" panose="05000000000000000000" pitchFamily="2" charset="2"/>
              <a:buChar char="ü"/>
            </a:pP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r>
              <a:rPr lang="en-US" altLang="en-US" i="1"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Board of Directors (E-mail addresses)</a:t>
            </a: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Executive Offices, P.O. Box 5030, Glendale Heights, IL  60139</a:t>
            </a:r>
            <a:endParaRPr lang="en-US" altLang="en-US" dirty="0">
              <a:cs typeface="Arial" panose="020B0604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4133215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5" name="Rectangle 4"/>
          <p:cNvSpPr>
            <a:spLocks noChangeArrowheads="1"/>
          </p:cNvSpPr>
          <p:nvPr/>
        </p:nvSpPr>
        <p:spPr bwMode="auto">
          <a:xfrm>
            <a:off x="215589" y="1870928"/>
            <a:ext cx="7538225" cy="4039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812800" algn="l"/>
              </a:tabLst>
              <a:defRPr>
                <a:solidFill>
                  <a:schemeClr val="tx1"/>
                </a:solidFill>
                <a:latin typeface="Arial" panose="020B0604020202020204" pitchFamily="34" charset="0"/>
              </a:defRPr>
            </a:lvl1pPr>
            <a:lvl2pPr eaLnBrk="0" fontAlgn="base" hangingPunct="0">
              <a:spcBef>
                <a:spcPct val="0"/>
              </a:spcBef>
              <a:spcAft>
                <a:spcPct val="0"/>
              </a:spcAft>
              <a:tabLst>
                <a:tab pos="812800" algn="l"/>
              </a:tabLst>
              <a:defRPr>
                <a:solidFill>
                  <a:schemeClr val="tx1"/>
                </a:solidFill>
                <a:latin typeface="Arial" panose="020B0604020202020204" pitchFamily="34" charset="0"/>
              </a:defRPr>
            </a:lvl2pPr>
            <a:lvl3pPr eaLnBrk="0" fontAlgn="base" hangingPunct="0">
              <a:spcBef>
                <a:spcPct val="0"/>
              </a:spcBef>
              <a:spcAft>
                <a:spcPct val="0"/>
              </a:spcAft>
              <a:tabLst>
                <a:tab pos="812800" algn="l"/>
              </a:tabLst>
              <a:defRPr>
                <a:solidFill>
                  <a:schemeClr val="tx1"/>
                </a:solidFill>
                <a:latin typeface="Arial" panose="020B0604020202020204" pitchFamily="34" charset="0"/>
              </a:defRPr>
            </a:lvl3pPr>
            <a:lvl4pPr eaLnBrk="0" fontAlgn="base" hangingPunct="0">
              <a:spcBef>
                <a:spcPct val="0"/>
              </a:spcBef>
              <a:spcAft>
                <a:spcPct val="0"/>
              </a:spcAft>
              <a:tabLst>
                <a:tab pos="812800" algn="l"/>
              </a:tabLst>
              <a:defRPr>
                <a:solidFill>
                  <a:schemeClr val="tx1"/>
                </a:solidFill>
                <a:latin typeface="Arial" panose="020B0604020202020204" pitchFamily="34" charset="0"/>
              </a:defRPr>
            </a:lvl4pPr>
            <a:lvl5pPr eaLnBrk="0" fontAlgn="base" hangingPunct="0">
              <a:spcBef>
                <a:spcPct val="0"/>
              </a:spcBef>
              <a:spcAft>
                <a:spcPct val="0"/>
              </a:spcAft>
              <a:tabLst>
                <a:tab pos="812800" algn="l"/>
              </a:tabLst>
              <a:defRPr>
                <a:solidFill>
                  <a:schemeClr val="tx1"/>
                </a:solidFill>
                <a:latin typeface="Arial" panose="020B0604020202020204" pitchFamily="34" charset="0"/>
              </a:defRPr>
            </a:lvl5pPr>
            <a:lvl6pPr eaLnBrk="0" fontAlgn="base" hangingPunct="0">
              <a:spcBef>
                <a:spcPct val="0"/>
              </a:spcBef>
              <a:spcAft>
                <a:spcPct val="0"/>
              </a:spcAft>
              <a:tabLst>
                <a:tab pos="812800" algn="l"/>
              </a:tabLst>
              <a:defRPr>
                <a:solidFill>
                  <a:schemeClr val="tx1"/>
                </a:solidFill>
                <a:latin typeface="Arial" panose="020B0604020202020204" pitchFamily="34" charset="0"/>
              </a:defRPr>
            </a:lvl6pPr>
            <a:lvl7pPr eaLnBrk="0" fontAlgn="base" hangingPunct="0">
              <a:spcBef>
                <a:spcPct val="0"/>
              </a:spcBef>
              <a:spcAft>
                <a:spcPct val="0"/>
              </a:spcAft>
              <a:tabLst>
                <a:tab pos="812800" algn="l"/>
              </a:tabLst>
              <a:defRPr>
                <a:solidFill>
                  <a:schemeClr val="tx1"/>
                </a:solidFill>
                <a:latin typeface="Arial" panose="020B0604020202020204" pitchFamily="34" charset="0"/>
              </a:defRPr>
            </a:lvl7pPr>
            <a:lvl8pPr eaLnBrk="0" fontAlgn="base" hangingPunct="0">
              <a:spcBef>
                <a:spcPct val="0"/>
              </a:spcBef>
              <a:spcAft>
                <a:spcPct val="0"/>
              </a:spcAft>
              <a:tabLst>
                <a:tab pos="812800" algn="l"/>
              </a:tabLst>
              <a:defRPr>
                <a:solidFill>
                  <a:schemeClr val="tx1"/>
                </a:solidFill>
                <a:latin typeface="Arial" panose="020B0604020202020204" pitchFamily="34" charset="0"/>
              </a:defRPr>
            </a:lvl8pPr>
            <a:lvl9pPr eaLnBrk="0" fontAlgn="base" hangingPunct="0">
              <a:spcBef>
                <a:spcPct val="0"/>
              </a:spcBef>
              <a:spcAft>
                <a:spcPct val="0"/>
              </a:spcAft>
              <a:tabLst>
                <a:tab pos="812800" algn="l"/>
              </a:tabLst>
              <a:defRPr>
                <a:solidFill>
                  <a:schemeClr val="tx1"/>
                </a:solidFill>
                <a:latin typeface="Arial" panose="020B0604020202020204" pitchFamily="34" charset="0"/>
              </a:defRPr>
            </a:lvl9pPr>
          </a:lstStyle>
          <a:p>
            <a:pPr defTabSz="685800">
              <a:lnSpc>
                <a:spcPct val="150000"/>
              </a:lnSpc>
              <a:tabLst>
                <a:tab pos="60960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Nominee Selection</a:t>
            </a:r>
            <a:endParaRPr lang="en-US" altLang="en-US" sz="2800" dirty="0">
              <a:latin typeface="Berlin Sans FB" panose="020E0602020502020306"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Committee members independently review, evaluate, score and rank submissions</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Recognition will not be considered if the Committee determines the established criteria were not met</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Nomination Review Committee shall select the </a:t>
            </a:r>
            <a:r>
              <a:rPr lang="en-US" altLang="en-US" u="sng" dirty="0">
                <a:ea typeface="Arial" panose="020B0604020202020204" pitchFamily="34" charset="0"/>
                <a:cs typeface="Arial" panose="020B0604020202020204" pitchFamily="34" charset="0"/>
              </a:rPr>
              <a:t>most qualified</a:t>
            </a:r>
            <a:r>
              <a:rPr lang="en-US" altLang="en-US" dirty="0">
                <a:ea typeface="Arial" panose="020B0604020202020204" pitchFamily="34" charset="0"/>
                <a:cs typeface="Arial" panose="020B0604020202020204" pitchFamily="34" charset="0"/>
              </a:rPr>
              <a:t> submissions for recognition</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The Committee will finalized selection of recipients by </a:t>
            </a:r>
            <a:r>
              <a:rPr lang="en-US" altLang="en-US" b="1" dirty="0">
                <a:ea typeface="Arial" panose="020B0604020202020204" pitchFamily="34" charset="0"/>
                <a:cs typeface="Arial" panose="020B0604020202020204" pitchFamily="34" charset="0"/>
              </a:rPr>
              <a:t> </a:t>
            </a:r>
            <a:r>
              <a:rPr lang="en-US" altLang="en-US" b="1" u="sng" dirty="0">
                <a:ea typeface="Arial" panose="020B0604020202020204" pitchFamily="34" charset="0"/>
                <a:cs typeface="Arial" panose="020B0604020202020204" pitchFamily="34" charset="0"/>
              </a:rPr>
              <a:t>25 March</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Committee chair will notify the </a:t>
            </a: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r>
              <a:rPr lang="en-US" altLang="en-US" i="1"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President of the identity of recognition recipients by </a:t>
            </a:r>
            <a:r>
              <a:rPr lang="en-US" altLang="en-US" b="1" u="sng" dirty="0">
                <a:ea typeface="Arial" panose="020B0604020202020204" pitchFamily="34" charset="0"/>
                <a:cs typeface="Arial" panose="020B0604020202020204" pitchFamily="34" charset="0"/>
              </a:rPr>
              <a:t>01 April</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err="1" smtClean="0">
                <a:ea typeface="Arial" panose="020B0604020202020204" pitchFamily="34" charset="0"/>
                <a:cs typeface="Arial" panose="020B0604020202020204" pitchFamily="34" charset="0"/>
              </a:rPr>
              <a:t>IAHSS</a:t>
            </a:r>
            <a:r>
              <a:rPr lang="en-US" altLang="en-US" i="1" dirty="0" err="1" smtClean="0">
                <a:ea typeface="Arial" panose="020B0604020202020204" pitchFamily="34" charset="0"/>
                <a:cs typeface="Arial" panose="020B0604020202020204" pitchFamily="34" charset="0"/>
              </a:rPr>
              <a:t>Foundation</a:t>
            </a:r>
            <a:r>
              <a:rPr lang="en-US" altLang="en-US" i="1" dirty="0" smtClean="0">
                <a:ea typeface="Arial" panose="020B0604020202020204" pitchFamily="34" charset="0"/>
                <a:cs typeface="Arial" panose="020B0604020202020204" pitchFamily="34" charset="0"/>
              </a:rPr>
              <a:t> </a:t>
            </a:r>
            <a:r>
              <a:rPr lang="en-US" altLang="en-US" dirty="0">
                <a:ea typeface="Arial" panose="020B0604020202020204" pitchFamily="34" charset="0"/>
                <a:cs typeface="Arial" panose="020B0604020202020204" pitchFamily="34" charset="0"/>
              </a:rPr>
              <a:t>President will communicate with recognition recipients by formal correspondence, defining that presentation will be made at the </a:t>
            </a:r>
            <a:r>
              <a:rPr lang="en-US" altLang="en-US" i="1" dirty="0">
                <a:ea typeface="Arial" panose="020B0604020202020204" pitchFamily="34" charset="0"/>
                <a:cs typeface="Arial" panose="020B0604020202020204" pitchFamily="34" charset="0"/>
              </a:rPr>
              <a:t>Recognition Dinner </a:t>
            </a:r>
            <a:r>
              <a:rPr lang="en-US" altLang="en-US" dirty="0">
                <a:ea typeface="Arial" panose="020B0604020202020204" pitchFamily="34" charset="0"/>
                <a:cs typeface="Arial" panose="020B0604020202020204" pitchFamily="34" charset="0"/>
              </a:rPr>
              <a:t>on the </a:t>
            </a:r>
            <a:r>
              <a:rPr lang="en-US" altLang="en-US" dirty="0" smtClean="0">
                <a:ea typeface="Arial" panose="020B0604020202020204" pitchFamily="34" charset="0"/>
                <a:cs typeface="Arial" panose="020B0604020202020204" pitchFamily="34" charset="0"/>
              </a:rPr>
              <a:t>evening </a:t>
            </a:r>
            <a:r>
              <a:rPr lang="en-US" altLang="en-US" dirty="0">
                <a:ea typeface="Arial" panose="020B0604020202020204" pitchFamily="34" charset="0"/>
                <a:cs typeface="Arial" panose="020B0604020202020204" pitchFamily="34" charset="0"/>
              </a:rPr>
              <a:t>of the </a:t>
            </a:r>
            <a:r>
              <a:rPr lang="en-US" altLang="en-US" dirty="0" smtClean="0">
                <a:ea typeface="Arial" panose="020B0604020202020204" pitchFamily="34" charset="0"/>
                <a:cs typeface="Arial" panose="020B0604020202020204" pitchFamily="34" charset="0"/>
              </a:rPr>
              <a:t>ACE</a:t>
            </a:r>
            <a:endParaRPr lang="en-US" altLang="en-US" dirty="0">
              <a:cs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1968574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30459" y="2220989"/>
            <a:ext cx="7092175" cy="2654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812800" algn="l"/>
              </a:tabLst>
              <a:defRPr>
                <a:solidFill>
                  <a:schemeClr val="tx1"/>
                </a:solidFill>
                <a:latin typeface="Arial" panose="020B0604020202020204" pitchFamily="34" charset="0"/>
              </a:defRPr>
            </a:lvl1pPr>
            <a:lvl2pPr eaLnBrk="0" fontAlgn="base" hangingPunct="0">
              <a:spcBef>
                <a:spcPct val="0"/>
              </a:spcBef>
              <a:spcAft>
                <a:spcPct val="0"/>
              </a:spcAft>
              <a:tabLst>
                <a:tab pos="812800" algn="l"/>
              </a:tabLst>
              <a:defRPr>
                <a:solidFill>
                  <a:schemeClr val="tx1"/>
                </a:solidFill>
                <a:latin typeface="Arial" panose="020B0604020202020204" pitchFamily="34" charset="0"/>
              </a:defRPr>
            </a:lvl2pPr>
            <a:lvl3pPr eaLnBrk="0" fontAlgn="base" hangingPunct="0">
              <a:spcBef>
                <a:spcPct val="0"/>
              </a:spcBef>
              <a:spcAft>
                <a:spcPct val="0"/>
              </a:spcAft>
              <a:tabLst>
                <a:tab pos="812800" algn="l"/>
              </a:tabLst>
              <a:defRPr>
                <a:solidFill>
                  <a:schemeClr val="tx1"/>
                </a:solidFill>
                <a:latin typeface="Arial" panose="020B0604020202020204" pitchFamily="34" charset="0"/>
              </a:defRPr>
            </a:lvl3pPr>
            <a:lvl4pPr eaLnBrk="0" fontAlgn="base" hangingPunct="0">
              <a:spcBef>
                <a:spcPct val="0"/>
              </a:spcBef>
              <a:spcAft>
                <a:spcPct val="0"/>
              </a:spcAft>
              <a:tabLst>
                <a:tab pos="812800" algn="l"/>
              </a:tabLst>
              <a:defRPr>
                <a:solidFill>
                  <a:schemeClr val="tx1"/>
                </a:solidFill>
                <a:latin typeface="Arial" panose="020B0604020202020204" pitchFamily="34" charset="0"/>
              </a:defRPr>
            </a:lvl4pPr>
            <a:lvl5pPr eaLnBrk="0" fontAlgn="base" hangingPunct="0">
              <a:spcBef>
                <a:spcPct val="0"/>
              </a:spcBef>
              <a:spcAft>
                <a:spcPct val="0"/>
              </a:spcAft>
              <a:tabLst>
                <a:tab pos="812800" algn="l"/>
              </a:tabLst>
              <a:defRPr>
                <a:solidFill>
                  <a:schemeClr val="tx1"/>
                </a:solidFill>
                <a:latin typeface="Arial" panose="020B0604020202020204" pitchFamily="34" charset="0"/>
              </a:defRPr>
            </a:lvl5pPr>
            <a:lvl6pPr eaLnBrk="0" fontAlgn="base" hangingPunct="0">
              <a:spcBef>
                <a:spcPct val="0"/>
              </a:spcBef>
              <a:spcAft>
                <a:spcPct val="0"/>
              </a:spcAft>
              <a:tabLst>
                <a:tab pos="812800" algn="l"/>
              </a:tabLst>
              <a:defRPr>
                <a:solidFill>
                  <a:schemeClr val="tx1"/>
                </a:solidFill>
                <a:latin typeface="Arial" panose="020B0604020202020204" pitchFamily="34" charset="0"/>
              </a:defRPr>
            </a:lvl6pPr>
            <a:lvl7pPr eaLnBrk="0" fontAlgn="base" hangingPunct="0">
              <a:spcBef>
                <a:spcPct val="0"/>
              </a:spcBef>
              <a:spcAft>
                <a:spcPct val="0"/>
              </a:spcAft>
              <a:tabLst>
                <a:tab pos="812800" algn="l"/>
              </a:tabLst>
              <a:defRPr>
                <a:solidFill>
                  <a:schemeClr val="tx1"/>
                </a:solidFill>
                <a:latin typeface="Arial" panose="020B0604020202020204" pitchFamily="34" charset="0"/>
              </a:defRPr>
            </a:lvl7pPr>
            <a:lvl8pPr eaLnBrk="0" fontAlgn="base" hangingPunct="0">
              <a:spcBef>
                <a:spcPct val="0"/>
              </a:spcBef>
              <a:spcAft>
                <a:spcPct val="0"/>
              </a:spcAft>
              <a:tabLst>
                <a:tab pos="812800" algn="l"/>
              </a:tabLst>
              <a:defRPr>
                <a:solidFill>
                  <a:schemeClr val="tx1"/>
                </a:solidFill>
                <a:latin typeface="Arial" panose="020B0604020202020204" pitchFamily="34" charset="0"/>
              </a:defRPr>
            </a:lvl8pPr>
            <a:lvl9pPr eaLnBrk="0" fontAlgn="base" hangingPunct="0">
              <a:spcBef>
                <a:spcPct val="0"/>
              </a:spcBef>
              <a:spcAft>
                <a:spcPct val="0"/>
              </a:spcAft>
              <a:tabLst>
                <a:tab pos="812800" algn="l"/>
              </a:tabLst>
              <a:defRPr>
                <a:solidFill>
                  <a:schemeClr val="tx1"/>
                </a:solidFill>
                <a:latin typeface="Arial" panose="020B0604020202020204" pitchFamily="34" charset="0"/>
              </a:defRPr>
            </a:lvl9pPr>
          </a:lstStyle>
          <a:p>
            <a:pPr defTabSz="685800">
              <a:lnSpc>
                <a:spcPct val="150000"/>
              </a:lnSpc>
              <a:tabLst>
                <a:tab pos="60960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Recognition Dinner</a:t>
            </a:r>
            <a:endParaRPr lang="en-US" altLang="en-US" sz="2800" dirty="0">
              <a:latin typeface="Berlin Sans FB" panose="020E0602020502020306"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Presentations will be made at the </a:t>
            </a:r>
            <a:r>
              <a:rPr lang="en-US" altLang="en-US" i="1" dirty="0" err="1" smtClean="0">
                <a:ea typeface="Arial" panose="020B0604020202020204" pitchFamily="34" charset="0"/>
                <a:cs typeface="Arial" panose="020B0604020202020204" pitchFamily="34" charset="0"/>
              </a:rPr>
              <a:t>IAHSSFoundation</a:t>
            </a:r>
            <a:r>
              <a:rPr lang="en-US" altLang="en-US" i="1" dirty="0" smtClean="0">
                <a:ea typeface="Arial" panose="020B0604020202020204" pitchFamily="34" charset="0"/>
                <a:cs typeface="Arial" panose="020B0604020202020204" pitchFamily="34" charset="0"/>
              </a:rPr>
              <a:t> </a:t>
            </a:r>
            <a:r>
              <a:rPr lang="en-US" altLang="en-US" i="1" dirty="0">
                <a:ea typeface="Arial" panose="020B0604020202020204" pitchFamily="34" charset="0"/>
                <a:cs typeface="Arial" panose="020B0604020202020204" pitchFamily="34" charset="0"/>
              </a:rPr>
              <a:t>Recognition Dinner </a:t>
            </a:r>
            <a:r>
              <a:rPr lang="en-US" altLang="en-US" dirty="0">
                <a:ea typeface="Arial" panose="020B0604020202020204" pitchFamily="34" charset="0"/>
                <a:cs typeface="Arial" panose="020B0604020202020204" pitchFamily="34" charset="0"/>
              </a:rPr>
              <a:t>held on the </a:t>
            </a:r>
            <a:r>
              <a:rPr lang="en-US" altLang="en-US" dirty="0" smtClean="0">
                <a:ea typeface="Arial" panose="020B0604020202020204" pitchFamily="34" charset="0"/>
                <a:cs typeface="Arial" panose="020B0604020202020204" pitchFamily="34" charset="0"/>
              </a:rPr>
              <a:t>evening </a:t>
            </a:r>
            <a:r>
              <a:rPr lang="en-US" altLang="en-US" dirty="0">
                <a:ea typeface="Arial" panose="020B0604020202020204" pitchFamily="34" charset="0"/>
                <a:cs typeface="Arial" panose="020B0604020202020204" pitchFamily="34" charset="0"/>
              </a:rPr>
              <a:t>of the IAHSS </a:t>
            </a:r>
            <a:r>
              <a:rPr lang="en-US" altLang="en-US" dirty="0" smtClean="0">
                <a:ea typeface="Arial" panose="020B0604020202020204" pitchFamily="34" charset="0"/>
                <a:cs typeface="Arial" panose="020B0604020202020204" pitchFamily="34" charset="0"/>
              </a:rPr>
              <a:t>ACE</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Business attire is appropriate for attendance at the </a:t>
            </a:r>
            <a:r>
              <a:rPr lang="en-US" altLang="en-US" i="1" dirty="0">
                <a:ea typeface="Arial" panose="020B0604020202020204" pitchFamily="34" charset="0"/>
                <a:cs typeface="Arial" panose="020B0604020202020204" pitchFamily="34" charset="0"/>
              </a:rPr>
              <a:t>Recognition</a:t>
            </a:r>
            <a:r>
              <a:rPr lang="en-US" altLang="en-US" dirty="0">
                <a:cs typeface="Arial" panose="020B0604020202020204" pitchFamily="34" charset="0"/>
              </a:rPr>
              <a:t> </a:t>
            </a:r>
            <a:r>
              <a:rPr lang="en-US" altLang="en-US" i="1" dirty="0">
                <a:ea typeface="Arial" panose="020B0604020202020204" pitchFamily="34" charset="0"/>
                <a:cs typeface="Arial" panose="020B0604020202020204" pitchFamily="34" charset="0"/>
              </a:rPr>
              <a:t>Dinner</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Guest speaker may precede the </a:t>
            </a:r>
            <a:r>
              <a:rPr lang="en-US" altLang="en-US" i="1" dirty="0">
                <a:ea typeface="Arial" panose="020B0604020202020204" pitchFamily="34" charset="0"/>
                <a:cs typeface="Arial" panose="020B0604020202020204" pitchFamily="34" charset="0"/>
              </a:rPr>
              <a:t>Recognition Dinner</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Recognition Program presentations will immediately follow dinner</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Photo opportunities provided </a:t>
            </a:r>
            <a:r>
              <a:rPr lang="en-US" altLang="en-US" u="sng" dirty="0">
                <a:ea typeface="Arial" panose="020B0604020202020204" pitchFamily="34" charset="0"/>
                <a:cs typeface="Arial" panose="020B0604020202020204" pitchFamily="34" charset="0"/>
              </a:rPr>
              <a:t>after</a:t>
            </a:r>
            <a:r>
              <a:rPr lang="en-US" altLang="en-US" dirty="0">
                <a:ea typeface="Arial" panose="020B0604020202020204" pitchFamily="34" charset="0"/>
                <a:cs typeface="Arial" panose="020B0604020202020204" pitchFamily="34" charset="0"/>
              </a:rPr>
              <a:t> </a:t>
            </a:r>
            <a:r>
              <a:rPr lang="en-US" altLang="en-US" dirty="0" smtClean="0">
                <a:ea typeface="Arial" panose="020B0604020202020204" pitchFamily="34" charset="0"/>
                <a:cs typeface="Arial" panose="020B0604020202020204" pitchFamily="34" charset="0"/>
              </a:rPr>
              <a:t>presentations</a:t>
            </a:r>
            <a:endParaRPr lang="en-US" altLang="en-US" dirty="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8223424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460" y="1606275"/>
            <a:ext cx="6623820" cy="4609467"/>
          </a:xfrm>
          <a:prstGeom prst="rect">
            <a:avLst/>
          </a:prstGeom>
          <a:ln>
            <a:noFill/>
          </a:ln>
        </p:spPr>
        <p:txBody>
          <a:bodyPr wrap="square">
            <a:spAutoFit/>
          </a:bodyPr>
          <a:lstStyle/>
          <a:p>
            <a:pPr defTabSz="6429375">
              <a:lnSpc>
                <a:spcPct val="115000"/>
              </a:lnSpc>
              <a:spcBef>
                <a:spcPts val="304"/>
              </a:spcBef>
            </a:pP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Bo</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ard</a:t>
            </a:r>
            <a:r>
              <a:rPr lang="en-US" sz="2800" u="heavy" spc="-11"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 </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of</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 Di</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e</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cto</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R="2353151" indent="171450" defTabSz="6429375"/>
            <a:r>
              <a:rPr lang="en-US" sz="1300" i="1" dirty="0">
                <a:latin typeface="Arial" panose="020B0604020202020204" pitchFamily="34" charset="0"/>
                <a:ea typeface="Arial" panose="020B0604020202020204" pitchFamily="34" charset="0"/>
                <a:cs typeface="Arial" panose="020B0604020202020204" pitchFamily="34" charset="0"/>
              </a:rPr>
              <a:t>Constance L. Packard</a:t>
            </a:r>
            <a:r>
              <a:rPr lang="en-US" sz="1300" dirty="0">
                <a:latin typeface="Arial" panose="020B0604020202020204" pitchFamily="34" charset="0"/>
                <a:ea typeface="Arial" panose="020B0604020202020204" pitchFamily="34" charset="0"/>
                <a:cs typeface="Arial" panose="020B0604020202020204" pitchFamily="34" charset="0"/>
              </a:rPr>
              <a:t>,</a:t>
            </a:r>
            <a:r>
              <a:rPr lang="en-US" sz="1300" spc="-8"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a:t>
            </a:r>
            <a:r>
              <a:rPr lang="en-US" sz="1300" dirty="0">
                <a:latin typeface="Arial" panose="020B0604020202020204" pitchFamily="34" charset="0"/>
                <a:ea typeface="Arial" panose="020B0604020202020204" pitchFamily="34" charset="0"/>
                <a:cs typeface="Arial" panose="020B0604020202020204" pitchFamily="34" charset="0"/>
              </a:rPr>
              <a:t> - President</a:t>
            </a:r>
          </a:p>
          <a:p>
            <a:pPr marR="2353151" indent="171450" defTabSz="6429375"/>
            <a:r>
              <a:rPr lang="en-US" sz="1100" dirty="0">
                <a:latin typeface="Arial" panose="020B0604020202020204" pitchFamily="34" charset="0"/>
                <a:ea typeface="Arial" panose="020B0604020202020204" pitchFamily="34" charset="0"/>
                <a:cs typeface="Arial" panose="020B0604020202020204" pitchFamily="34" charset="0"/>
                <a:hlinkClick r:id="rId2"/>
              </a:rPr>
              <a:t>cpack@bu.edu</a:t>
            </a:r>
            <a:endParaRPr lang="en-US" sz="1100" dirty="0">
              <a:latin typeface="Arial" panose="020B0604020202020204" pitchFamily="34" charset="0"/>
              <a:ea typeface="Arial" panose="020B0604020202020204" pitchFamily="34" charset="0"/>
              <a:cs typeface="Arial" panose="020B0604020202020204" pitchFamily="34" charset="0"/>
            </a:endParaRPr>
          </a:p>
          <a:p>
            <a:pPr indent="171450" defTabSz="6429375"/>
            <a:r>
              <a:rPr lang="en-US" sz="1300" i="1" spc="4" dirty="0">
                <a:latin typeface="Arial" panose="020B0604020202020204" pitchFamily="34" charset="0"/>
                <a:ea typeface="Arial" panose="020B0604020202020204" pitchFamily="34" charset="0"/>
                <a:cs typeface="Arial" panose="020B0604020202020204" pitchFamily="34" charset="0"/>
              </a:rPr>
              <a:t>Bryan Warren</a:t>
            </a:r>
            <a:r>
              <a:rPr lang="en-US" sz="1300" i="1" dirty="0">
                <a:latin typeface="Arial" panose="020B0604020202020204" pitchFamily="34" charset="0"/>
                <a:ea typeface="Arial" panose="020B0604020202020204" pitchFamily="34" charset="0"/>
                <a:cs typeface="Arial" panose="020B0604020202020204" pitchFamily="34" charset="0"/>
              </a:rPr>
              <a:t>,</a:t>
            </a:r>
            <a:r>
              <a:rPr lang="en-US" sz="1300" i="1" spc="-23"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 </a:t>
            </a:r>
          </a:p>
          <a:p>
            <a:pPr indent="171450" defTabSz="6429375"/>
            <a:r>
              <a:rPr lang="en-US" sz="1100" spc="-4" dirty="0">
                <a:latin typeface="Arial" panose="020B0604020202020204" pitchFamily="34" charset="0"/>
                <a:ea typeface="Arial" panose="020B0604020202020204" pitchFamily="34" charset="0"/>
                <a:cs typeface="Arial" panose="020B0604020202020204" pitchFamily="34" charset="0"/>
                <a:hlinkClick r:id="rId3"/>
              </a:rPr>
              <a:t>Bryan.Warren@Carolinas.org</a:t>
            </a:r>
            <a:endParaRPr lang="en-US" sz="1100" spc="-4" dirty="0">
              <a:latin typeface="Arial" panose="020B0604020202020204" pitchFamily="34" charset="0"/>
              <a:ea typeface="Arial" panose="020B060402020202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Alan Butler,</a:t>
            </a:r>
            <a:r>
              <a:rPr lang="en-US" sz="1300" i="1" spc="-15"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t>
            </a:r>
            <a:r>
              <a:rPr lang="en-US" sz="1300" dirty="0">
                <a:latin typeface="Arial" panose="020B0604020202020204" pitchFamily="34" charset="0"/>
                <a:ea typeface="Arial" panose="020B0604020202020204" pitchFamily="34" charset="0"/>
                <a:cs typeface="Arial" panose="020B0604020202020204" pitchFamily="34" charset="0"/>
              </a:rPr>
              <a:t>A – Treasurer</a:t>
            </a:r>
          </a:p>
          <a:p>
            <a:pPr indent="171450" defTabSz="6429375">
              <a:spcBef>
                <a:spcPts val="75"/>
              </a:spcBef>
            </a:pPr>
            <a:r>
              <a:rPr lang="en-US" sz="1100" dirty="0">
                <a:latin typeface="Arial" panose="020B0604020202020204" pitchFamily="34" charset="0"/>
                <a:ea typeface="Calibri" panose="020F0502020204030204" pitchFamily="34" charset="0"/>
                <a:cs typeface="Arial" panose="020B0604020202020204" pitchFamily="34" charset="0"/>
                <a:hlinkClick r:id="rId4"/>
              </a:rPr>
              <a:t>abutler@hss-us.com</a:t>
            </a:r>
            <a:endParaRPr lang="en-US" sz="11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Bonnie </a:t>
            </a:r>
            <a:r>
              <a:rPr lang="en-US" sz="1300" i="1" dirty="0" err="1">
                <a:latin typeface="Arial" panose="020B0604020202020204" pitchFamily="34" charset="0"/>
                <a:ea typeface="Arial" panose="020B0604020202020204" pitchFamily="34" charset="0"/>
                <a:cs typeface="Arial" panose="020B0604020202020204" pitchFamily="34" charset="0"/>
              </a:rPr>
              <a:t>Michelman</a:t>
            </a:r>
            <a:r>
              <a:rPr lang="en-US" sz="1300" i="1" dirty="0">
                <a:latin typeface="Arial" panose="020B0604020202020204" pitchFamily="34" charset="0"/>
                <a:ea typeface="Arial" panose="020B0604020202020204" pitchFamily="34" charset="0"/>
                <a:cs typeface="Arial" panose="020B0604020202020204" pitchFamily="34" charset="0"/>
              </a:rPr>
              <a:t>,</a:t>
            </a:r>
            <a:r>
              <a:rPr lang="en-US" sz="1300" i="1" spc="-15"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t>
            </a:r>
            <a:r>
              <a:rPr lang="en-US" sz="1300" dirty="0">
                <a:latin typeface="Arial" panose="020B0604020202020204" pitchFamily="34" charset="0"/>
                <a:ea typeface="Arial" panose="020B0604020202020204" pitchFamily="34" charset="0"/>
                <a:cs typeface="Arial" panose="020B0604020202020204" pitchFamily="34" charset="0"/>
              </a:rPr>
              <a:t>A, CPP -</a:t>
            </a:r>
            <a:r>
              <a:rPr lang="en-US" sz="1300" spc="-11" dirty="0">
                <a:latin typeface="Arial" panose="020B0604020202020204" pitchFamily="34" charset="0"/>
                <a:ea typeface="Arial" panose="020B0604020202020204" pitchFamily="34" charset="0"/>
                <a:cs typeface="Arial" panose="020B0604020202020204" pitchFamily="34" charset="0"/>
              </a:rPr>
              <a:t> Member</a:t>
            </a:r>
            <a:endParaRPr lang="en-US" sz="13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100" dirty="0">
                <a:latin typeface="Arial" panose="020B0604020202020204" pitchFamily="34" charset="0"/>
                <a:ea typeface="Calibri" panose="020F0502020204030204" pitchFamily="34" charset="0"/>
                <a:cs typeface="Arial" panose="020B0604020202020204" pitchFamily="34" charset="0"/>
                <a:hlinkClick r:id="rId5"/>
              </a:rPr>
              <a:t>bmichelman@partners.org</a:t>
            </a:r>
            <a:endParaRPr lang="en-US" sz="11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Steve </a:t>
            </a:r>
            <a:r>
              <a:rPr lang="en-US" sz="1300" i="1" dirty="0" err="1">
                <a:latin typeface="Arial" panose="020B0604020202020204" pitchFamily="34" charset="0"/>
                <a:ea typeface="Arial" panose="020B0604020202020204" pitchFamily="34" charset="0"/>
                <a:cs typeface="Arial" panose="020B0604020202020204" pitchFamily="34" charset="0"/>
              </a:rPr>
              <a:t>Nibbelink</a:t>
            </a:r>
            <a:r>
              <a:rPr lang="en-US" sz="1300" i="1" dirty="0">
                <a:latin typeface="Arial" panose="020B0604020202020204" pitchFamily="34" charset="0"/>
                <a:ea typeface="Arial" panose="020B0604020202020204" pitchFamily="34" charset="0"/>
                <a:cs typeface="Arial" panose="020B0604020202020204" pitchFamily="34" charset="0"/>
              </a:rPr>
              <a:t>,</a:t>
            </a:r>
            <a:r>
              <a:rPr lang="en-US" sz="1300" i="1" spc="-15"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t>
            </a:r>
            <a:r>
              <a:rPr lang="en-US" sz="1300" dirty="0">
                <a:latin typeface="Arial" panose="020B0604020202020204" pitchFamily="34" charset="0"/>
                <a:ea typeface="Arial" panose="020B0604020202020204" pitchFamily="34" charset="0"/>
                <a:cs typeface="Arial" panose="020B0604020202020204" pitchFamily="34" charset="0"/>
              </a:rPr>
              <a:t>A -</a:t>
            </a:r>
            <a:r>
              <a:rPr lang="en-US" sz="1300" spc="-11" dirty="0">
                <a:latin typeface="Arial" panose="020B0604020202020204" pitchFamily="34" charset="0"/>
                <a:ea typeface="Arial" panose="020B0604020202020204" pitchFamily="34" charset="0"/>
                <a:cs typeface="Arial" panose="020B0604020202020204" pitchFamily="34" charset="0"/>
              </a:rPr>
              <a:t> Member</a:t>
            </a:r>
            <a:endParaRPr lang="en-US" sz="13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100" i="1" spc="-4" dirty="0" smtClean="0">
                <a:latin typeface="Arial" panose="020B0604020202020204" pitchFamily="34" charset="0"/>
                <a:ea typeface="Arial" panose="020B0604020202020204" pitchFamily="34" charset="0"/>
                <a:cs typeface="Arial" panose="020B0604020202020204" pitchFamily="34" charset="0"/>
                <a:hlinkClick r:id="rId6"/>
              </a:rPr>
              <a:t>Steve.Nibbelink@hss-us.com</a:t>
            </a:r>
            <a:endParaRPr lang="en-US" sz="1100" i="1" spc="-4" dirty="0">
              <a:latin typeface="Arial" panose="020B0604020202020204" pitchFamily="34" charset="0"/>
              <a:ea typeface="Arial" panose="020B060402020202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Karim </a:t>
            </a:r>
            <a:r>
              <a:rPr lang="en-US" sz="1300" i="1" dirty="0" err="1">
                <a:latin typeface="Arial" panose="020B0604020202020204" pitchFamily="34" charset="0"/>
                <a:ea typeface="Arial" panose="020B0604020202020204" pitchFamily="34" charset="0"/>
                <a:cs typeface="Arial" panose="020B0604020202020204" pitchFamily="34" charset="0"/>
              </a:rPr>
              <a:t>Vellani</a:t>
            </a:r>
            <a:r>
              <a:rPr lang="en-US" sz="1300" dirty="0">
                <a:latin typeface="Arial" panose="020B0604020202020204" pitchFamily="34" charset="0"/>
                <a:ea typeface="Arial" panose="020B0604020202020204" pitchFamily="34" charset="0"/>
                <a:cs typeface="Arial" panose="020B0604020202020204" pitchFamily="34" charset="0"/>
              </a:rPr>
              <a:t> -</a:t>
            </a:r>
            <a:r>
              <a:rPr lang="en-US" sz="1300" spc="-11" dirty="0">
                <a:latin typeface="Arial" panose="020B0604020202020204" pitchFamily="34" charset="0"/>
                <a:ea typeface="Arial" panose="020B0604020202020204" pitchFamily="34" charset="0"/>
                <a:cs typeface="Arial" panose="020B0604020202020204" pitchFamily="34" charset="0"/>
              </a:rPr>
              <a:t> Member</a:t>
            </a:r>
            <a:endParaRPr lang="en-US" sz="13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100" i="1" spc="-4" dirty="0">
                <a:latin typeface="Arial" panose="020B0604020202020204" pitchFamily="34" charset="0"/>
                <a:ea typeface="Arial" panose="020B0604020202020204" pitchFamily="34" charset="0"/>
                <a:cs typeface="Arial" panose="020B0604020202020204" pitchFamily="34" charset="0"/>
                <a:hlinkClick r:id="rId7"/>
              </a:rPr>
              <a:t>kv@threatanalysis.com</a:t>
            </a:r>
            <a:endParaRPr lang="en-US" sz="1100" i="1" spc="-4" dirty="0">
              <a:latin typeface="Arial" panose="020B0604020202020204" pitchFamily="34" charset="0"/>
              <a:ea typeface="Arial" panose="020B060402020202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Ronald Hawkins</a:t>
            </a:r>
            <a:r>
              <a:rPr lang="en-US" sz="1300" dirty="0">
                <a:latin typeface="Arial" panose="020B0604020202020204" pitchFamily="34" charset="0"/>
                <a:ea typeface="Arial" panose="020B0604020202020204" pitchFamily="34" charset="0"/>
                <a:cs typeface="Arial" panose="020B0604020202020204" pitchFamily="34" charset="0"/>
              </a:rPr>
              <a:t> –</a:t>
            </a:r>
            <a:r>
              <a:rPr lang="en-US" sz="1300" spc="-11" dirty="0">
                <a:latin typeface="Arial" panose="020B0604020202020204" pitchFamily="34" charset="0"/>
                <a:ea typeface="Arial" panose="020B0604020202020204" pitchFamily="34" charset="0"/>
                <a:cs typeface="Arial" panose="020B0604020202020204" pitchFamily="34" charset="0"/>
              </a:rPr>
              <a:t> Member</a:t>
            </a:r>
          </a:p>
          <a:p>
            <a:pPr indent="171450" defTabSz="6429375">
              <a:spcBef>
                <a:spcPts val="75"/>
              </a:spcBef>
            </a:pPr>
            <a:r>
              <a:rPr lang="en-US" sz="1100" spc="-11" dirty="0">
                <a:latin typeface="Arial" panose="020B0604020202020204" pitchFamily="34" charset="0"/>
                <a:ea typeface="Calibri" panose="020F0502020204030204" pitchFamily="34" charset="0"/>
                <a:cs typeface="Arial" panose="020B0604020202020204" pitchFamily="34" charset="0"/>
                <a:hlinkClick r:id="rId8"/>
              </a:rPr>
              <a:t>rhawkins@securityindustry.org</a:t>
            </a:r>
            <a:endParaRPr lang="en-US" sz="1100" spc="-11"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300" i="1" dirty="0">
                <a:latin typeface="Arial" panose="020B0604020202020204" pitchFamily="34" charset="0"/>
                <a:ea typeface="Arial" panose="020B0604020202020204" pitchFamily="34" charset="0"/>
                <a:cs typeface="Arial" panose="020B0604020202020204" pitchFamily="34" charset="0"/>
              </a:rPr>
              <a:t>Thomas A. Smith,</a:t>
            </a:r>
            <a:r>
              <a:rPr lang="en-US" sz="1300" i="1" spc="-15"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CH</a:t>
            </a:r>
            <a:r>
              <a:rPr lang="en-US" sz="1300" spc="-4" dirty="0">
                <a:latin typeface="Arial" panose="020B0604020202020204" pitchFamily="34" charset="0"/>
                <a:ea typeface="Arial" panose="020B0604020202020204" pitchFamily="34" charset="0"/>
                <a:cs typeface="Arial" panose="020B0604020202020204" pitchFamily="34" charset="0"/>
              </a:rPr>
              <a:t>P</a:t>
            </a:r>
            <a:r>
              <a:rPr lang="en-US" sz="1300" dirty="0">
                <a:latin typeface="Arial" panose="020B0604020202020204" pitchFamily="34" charset="0"/>
                <a:ea typeface="Arial" panose="020B0604020202020204" pitchFamily="34" charset="0"/>
                <a:cs typeface="Arial" panose="020B0604020202020204" pitchFamily="34" charset="0"/>
              </a:rPr>
              <a:t>A, CPP –</a:t>
            </a:r>
            <a:r>
              <a:rPr lang="en-US" sz="1300" spc="-11" dirty="0">
                <a:latin typeface="Arial" panose="020B0604020202020204" pitchFamily="34" charset="0"/>
                <a:ea typeface="Arial" panose="020B0604020202020204" pitchFamily="34" charset="0"/>
                <a:cs typeface="Arial" panose="020B0604020202020204" pitchFamily="34" charset="0"/>
              </a:rPr>
              <a:t> Member</a:t>
            </a:r>
          </a:p>
          <a:p>
            <a:pPr indent="171450" defTabSz="6429375">
              <a:spcBef>
                <a:spcPts val="75"/>
              </a:spcBef>
            </a:pPr>
            <a:r>
              <a:rPr lang="en-US" sz="1100" dirty="0">
                <a:latin typeface="Arial" panose="020B0604020202020204" pitchFamily="34" charset="0"/>
                <a:ea typeface="Calibri" panose="020F0502020204030204" pitchFamily="34" charset="0"/>
                <a:cs typeface="Arial" panose="020B0604020202020204" pitchFamily="34" charset="0"/>
                <a:hlinkClick r:id="rId9"/>
              </a:rPr>
              <a:t>tomsmith@healthcaresecurityconsultants.com</a:t>
            </a:r>
            <a:endParaRPr lang="en-US" sz="11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300" i="1" dirty="0" smtClean="0">
                <a:latin typeface="Arial" panose="020B0604020202020204" pitchFamily="34" charset="0"/>
                <a:ea typeface="Arial" panose="020B0604020202020204" pitchFamily="34" charset="0"/>
                <a:cs typeface="Arial" panose="020B0604020202020204" pitchFamily="34" charset="0"/>
              </a:rPr>
              <a:t>Greg Smith</a:t>
            </a:r>
            <a:r>
              <a:rPr lang="en-US" sz="1300" dirty="0" smtClean="0">
                <a:latin typeface="Arial" panose="020B0604020202020204" pitchFamily="34" charset="0"/>
                <a:ea typeface="Arial" panose="020B0604020202020204" pitchFamily="34" charset="0"/>
                <a:cs typeface="Arial" panose="020B0604020202020204" pitchFamily="34" charset="0"/>
              </a:rPr>
              <a:t> </a:t>
            </a:r>
            <a:r>
              <a:rPr lang="en-US" sz="1300" dirty="0">
                <a:latin typeface="Arial" panose="020B0604020202020204" pitchFamily="34" charset="0"/>
                <a:ea typeface="Arial" panose="020B0604020202020204" pitchFamily="34" charset="0"/>
                <a:cs typeface="Arial" panose="020B0604020202020204" pitchFamily="34" charset="0"/>
              </a:rPr>
              <a:t>–</a:t>
            </a:r>
            <a:r>
              <a:rPr lang="en-US" sz="1300" spc="-11" dirty="0">
                <a:latin typeface="Arial" panose="020B0604020202020204" pitchFamily="34" charset="0"/>
                <a:ea typeface="Arial" panose="020B0604020202020204" pitchFamily="34" charset="0"/>
                <a:cs typeface="Arial" panose="020B0604020202020204" pitchFamily="34" charset="0"/>
              </a:rPr>
              <a:t> Member</a:t>
            </a:r>
          </a:p>
          <a:p>
            <a:pPr indent="171450" defTabSz="6429375">
              <a:spcBef>
                <a:spcPts val="75"/>
              </a:spcBef>
            </a:pPr>
            <a:r>
              <a:rPr lang="en-US" sz="1100" spc="-11" dirty="0" smtClean="0">
                <a:latin typeface="Arial" panose="020B0604020202020204" pitchFamily="34" charset="0"/>
                <a:ea typeface="Calibri" panose="020F0502020204030204" pitchFamily="34" charset="0"/>
                <a:cs typeface="Arial" panose="020B0604020202020204" pitchFamily="34" charset="0"/>
                <a:hlinkClick r:id="rId10"/>
              </a:rPr>
              <a:t>Greg.Smith2@albertahealthservices.ca</a:t>
            </a:r>
            <a:endParaRPr lang="en-US" sz="1100" spc="-11" dirty="0" smtClean="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300" i="1" spc="-4" dirty="0" smtClean="0">
                <a:latin typeface="Arial" panose="020B0604020202020204" pitchFamily="34" charset="0"/>
                <a:ea typeface="Arial" panose="020B0604020202020204" pitchFamily="34" charset="0"/>
                <a:cs typeface="Arial" panose="020B0604020202020204" pitchFamily="34" charset="0"/>
              </a:rPr>
              <a:t>E</a:t>
            </a:r>
            <a:r>
              <a:rPr lang="en-US" sz="1300" i="1" dirty="0" smtClean="0">
                <a:latin typeface="Arial" panose="020B0604020202020204" pitchFamily="34" charset="0"/>
                <a:ea typeface="Arial" panose="020B0604020202020204" pitchFamily="34" charset="0"/>
                <a:cs typeface="Arial" panose="020B0604020202020204" pitchFamily="34" charset="0"/>
              </a:rPr>
              <a:t>d</a:t>
            </a:r>
            <a:r>
              <a:rPr lang="en-US" sz="1300" i="1" spc="4" dirty="0" smtClean="0">
                <a:latin typeface="Arial" panose="020B0604020202020204" pitchFamily="34" charset="0"/>
                <a:ea typeface="Arial" panose="020B0604020202020204" pitchFamily="34" charset="0"/>
                <a:cs typeface="Arial" panose="020B0604020202020204" pitchFamily="34" charset="0"/>
              </a:rPr>
              <a:t>w</a:t>
            </a:r>
            <a:r>
              <a:rPr lang="en-US" sz="1300" i="1" dirty="0" smtClean="0">
                <a:latin typeface="Arial" panose="020B0604020202020204" pitchFamily="34" charset="0"/>
                <a:ea typeface="Arial" panose="020B0604020202020204" pitchFamily="34" charset="0"/>
                <a:cs typeface="Arial" panose="020B0604020202020204" pitchFamily="34" charset="0"/>
              </a:rPr>
              <a:t>in </a:t>
            </a:r>
            <a:r>
              <a:rPr lang="en-US" sz="1300" i="1" spc="4" dirty="0">
                <a:latin typeface="Arial" panose="020B0604020202020204" pitchFamily="34" charset="0"/>
                <a:ea typeface="Arial" panose="020B0604020202020204" pitchFamily="34" charset="0"/>
                <a:cs typeface="Arial" panose="020B0604020202020204" pitchFamily="34" charset="0"/>
              </a:rPr>
              <a:t>W</a:t>
            </a:r>
            <a:r>
              <a:rPr lang="en-US" sz="1300" i="1" dirty="0">
                <a:latin typeface="Arial" panose="020B0604020202020204" pitchFamily="34" charset="0"/>
                <a:ea typeface="Arial" panose="020B0604020202020204" pitchFamily="34" charset="0"/>
                <a:cs typeface="Arial" panose="020B0604020202020204" pitchFamily="34" charset="0"/>
              </a:rPr>
              <a:t>.</a:t>
            </a:r>
            <a:r>
              <a:rPr lang="en-US" sz="1300" i="1" spc="-19" dirty="0">
                <a:latin typeface="Arial" panose="020B0604020202020204" pitchFamily="34" charset="0"/>
                <a:ea typeface="Arial" panose="020B0604020202020204" pitchFamily="34" charset="0"/>
                <a:cs typeface="Arial" panose="020B0604020202020204" pitchFamily="34" charset="0"/>
              </a:rPr>
              <a:t> </a:t>
            </a:r>
            <a:r>
              <a:rPr lang="en-US" sz="1300" i="1" spc="-4" dirty="0">
                <a:latin typeface="Arial" panose="020B0604020202020204" pitchFamily="34" charset="0"/>
                <a:ea typeface="Arial" panose="020B0604020202020204" pitchFamily="34" charset="0"/>
                <a:cs typeface="Arial" panose="020B0604020202020204" pitchFamily="34" charset="0"/>
              </a:rPr>
              <a:t>St</a:t>
            </a:r>
            <a:r>
              <a:rPr lang="en-US" sz="1300" i="1" dirty="0">
                <a:latin typeface="Arial" panose="020B0604020202020204" pitchFamily="34" charset="0"/>
                <a:ea typeface="Arial" panose="020B0604020202020204" pitchFamily="34" charset="0"/>
                <a:cs typeface="Arial" panose="020B0604020202020204" pitchFamily="34" charset="0"/>
              </a:rPr>
              <a:t>ed</a:t>
            </a:r>
            <a:r>
              <a:rPr lang="en-US" sz="1300" i="1" spc="-11" dirty="0">
                <a:latin typeface="Arial" panose="020B0604020202020204" pitchFamily="34" charset="0"/>
                <a:ea typeface="Arial" panose="020B0604020202020204" pitchFamily="34" charset="0"/>
                <a:cs typeface="Arial" panose="020B0604020202020204" pitchFamily="34" charset="0"/>
              </a:rPr>
              <a:t>m</a:t>
            </a:r>
            <a:r>
              <a:rPr lang="en-US" sz="1300" i="1" dirty="0">
                <a:latin typeface="Arial" panose="020B0604020202020204" pitchFamily="34" charset="0"/>
                <a:ea typeface="Arial" panose="020B0604020202020204" pitchFamily="34" charset="0"/>
                <a:cs typeface="Arial" panose="020B0604020202020204" pitchFamily="34" charset="0"/>
              </a:rPr>
              <a:t>an,</a:t>
            </a:r>
            <a:r>
              <a:rPr lang="en-US" sz="1300" i="1" spc="-15"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CW3 AUS (Retired) CHPA</a:t>
            </a:r>
            <a:r>
              <a:rPr lang="en-US" sz="1300" dirty="0">
                <a:latin typeface="Arial" panose="020B0604020202020204" pitchFamily="34" charset="0"/>
                <a:ea typeface="Arial" panose="020B0604020202020204" pitchFamily="34" charset="0"/>
                <a:cs typeface="Arial" panose="020B0604020202020204" pitchFamily="34" charset="0"/>
              </a:rPr>
              <a:t> –</a:t>
            </a:r>
            <a:r>
              <a:rPr lang="en-US" sz="1300" spc="-11" dirty="0">
                <a:latin typeface="Arial" panose="020B0604020202020204" pitchFamily="34" charset="0"/>
                <a:ea typeface="Arial" panose="020B0604020202020204" pitchFamily="34" charset="0"/>
                <a:cs typeface="Arial" panose="020B0604020202020204" pitchFamily="34" charset="0"/>
              </a:rPr>
              <a:t> </a:t>
            </a:r>
            <a:r>
              <a:rPr lang="en-US" sz="1300" spc="4" dirty="0">
                <a:latin typeface="Arial" panose="020B0604020202020204" pitchFamily="34" charset="0"/>
                <a:ea typeface="Arial" panose="020B0604020202020204" pitchFamily="34" charset="0"/>
                <a:cs typeface="Arial" panose="020B0604020202020204" pitchFamily="34" charset="0"/>
              </a:rPr>
              <a:t>Ad Hoc Member</a:t>
            </a:r>
            <a:endParaRPr lang="en-US" sz="1300" dirty="0">
              <a:latin typeface="Arial" panose="020B0604020202020204" pitchFamily="34" charset="0"/>
              <a:ea typeface="Calibri" panose="020F0502020204030204" pitchFamily="34" charset="0"/>
              <a:cs typeface="Arial" panose="020B0604020202020204" pitchFamily="34" charset="0"/>
            </a:endParaRPr>
          </a:p>
          <a:p>
            <a:pPr indent="171450" defTabSz="6429375">
              <a:spcBef>
                <a:spcPts val="75"/>
              </a:spcBef>
            </a:pPr>
            <a:r>
              <a:rPr lang="en-US" sz="1100" dirty="0">
                <a:latin typeface="Arial" panose="020B0604020202020204" pitchFamily="34" charset="0"/>
                <a:ea typeface="Arial" panose="020B0604020202020204" pitchFamily="34" charset="0"/>
                <a:cs typeface="Arial" panose="020B0604020202020204" pitchFamily="34" charset="0"/>
                <a:hlinkClick r:id="rId11"/>
              </a:rPr>
              <a:t>ed</a:t>
            </a:r>
            <a:r>
              <a:rPr lang="en-US" sz="1100" spc="-4" dirty="0">
                <a:latin typeface="Arial" panose="020B0604020202020204" pitchFamily="34" charset="0"/>
                <a:ea typeface="Arial" panose="020B0604020202020204" pitchFamily="34" charset="0"/>
                <a:cs typeface="Arial" panose="020B0604020202020204" pitchFamily="34" charset="0"/>
                <a:hlinkClick r:id="rId11"/>
              </a:rPr>
              <a:t>st</a:t>
            </a:r>
            <a:r>
              <a:rPr lang="en-US" sz="1100" dirty="0">
                <a:latin typeface="Arial" panose="020B0604020202020204" pitchFamily="34" charset="0"/>
                <a:ea typeface="Arial" panose="020B0604020202020204" pitchFamily="34" charset="0"/>
                <a:cs typeface="Arial" panose="020B0604020202020204" pitchFamily="34" charset="0"/>
                <a:hlinkClick r:id="rId11"/>
              </a:rPr>
              <a:t>ed</a:t>
            </a:r>
            <a:r>
              <a:rPr lang="en-US" sz="1100" spc="4" dirty="0">
                <a:latin typeface="Arial" panose="020B0604020202020204" pitchFamily="34" charset="0"/>
                <a:ea typeface="Arial" panose="020B0604020202020204" pitchFamily="34" charset="0"/>
                <a:cs typeface="Arial" panose="020B0604020202020204" pitchFamily="34" charset="0"/>
                <a:hlinkClick r:id="rId11"/>
              </a:rPr>
              <a:t>@</a:t>
            </a:r>
            <a:r>
              <a:rPr lang="en-US" sz="1100" spc="-4" dirty="0">
                <a:latin typeface="Arial" panose="020B0604020202020204" pitchFamily="34" charset="0"/>
                <a:ea typeface="Arial" panose="020B0604020202020204" pitchFamily="34" charset="0"/>
                <a:cs typeface="Arial" panose="020B0604020202020204" pitchFamily="34" charset="0"/>
                <a:hlinkClick r:id="rId11"/>
              </a:rPr>
              <a:t>A</a:t>
            </a:r>
            <a:r>
              <a:rPr lang="en-US" sz="1100" dirty="0">
                <a:latin typeface="Arial" panose="020B0604020202020204" pitchFamily="34" charset="0"/>
                <a:ea typeface="Arial" panose="020B0604020202020204" pitchFamily="34" charset="0"/>
                <a:cs typeface="Arial" panose="020B0604020202020204" pitchFamily="34" charset="0"/>
                <a:hlinkClick r:id="rId11"/>
              </a:rPr>
              <a:t>OL</a:t>
            </a:r>
            <a:r>
              <a:rPr lang="en-US" sz="1100" spc="-4" dirty="0">
                <a:latin typeface="Arial" panose="020B0604020202020204" pitchFamily="34" charset="0"/>
                <a:ea typeface="Arial" panose="020B0604020202020204" pitchFamily="34" charset="0"/>
                <a:cs typeface="Arial" panose="020B0604020202020204" pitchFamily="34" charset="0"/>
                <a:hlinkClick r:id="rId11"/>
              </a:rPr>
              <a:t>.</a:t>
            </a:r>
            <a:r>
              <a:rPr lang="en-US" sz="1100" spc="4" dirty="0">
                <a:latin typeface="Arial" panose="020B0604020202020204" pitchFamily="34" charset="0"/>
                <a:ea typeface="Arial" panose="020B0604020202020204" pitchFamily="34" charset="0"/>
                <a:cs typeface="Arial" panose="020B0604020202020204" pitchFamily="34" charset="0"/>
                <a:hlinkClick r:id="rId11"/>
              </a:rPr>
              <a:t>c</a:t>
            </a:r>
            <a:r>
              <a:rPr lang="en-US" sz="1100" dirty="0">
                <a:latin typeface="Arial" panose="020B0604020202020204" pitchFamily="34" charset="0"/>
                <a:ea typeface="Arial" panose="020B0604020202020204" pitchFamily="34" charset="0"/>
                <a:cs typeface="Arial" panose="020B0604020202020204" pitchFamily="34" charset="0"/>
                <a:hlinkClick r:id="rId11"/>
              </a:rPr>
              <a:t>om</a:t>
            </a:r>
            <a:endParaRPr lang="en-US" sz="11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3" name="Picture 12"/>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242628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894" y="2030629"/>
            <a:ext cx="7545658" cy="2636106"/>
          </a:xfrm>
          <a:prstGeom prst="rect">
            <a:avLst/>
          </a:prstGeom>
        </p:spPr>
        <p:txBody>
          <a:bodyPr wrap="square">
            <a:spAutoFit/>
          </a:bodyPr>
          <a:lstStyle/>
          <a:p>
            <a:pPr marL="259080">
              <a:lnSpc>
                <a:spcPts val="2918"/>
              </a:lnSpc>
              <a:spcBef>
                <a:spcPts val="8"/>
              </a:spcBef>
            </a:pP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Ove</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v</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i</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ew</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600" dirty="0">
                <a:latin typeface="Calibri" panose="020F0502020204030204" pitchFamily="34" charset="0"/>
                <a:ea typeface="Calibri" panose="020F0502020204030204" pitchFamily="34" charset="0"/>
                <a:cs typeface="Times New Roman" panose="02020603050405020304" pitchFamily="18" charset="0"/>
              </a:rPr>
              <a:t> </a:t>
            </a:r>
            <a:endParaRPr lang="en-US" sz="750" dirty="0">
              <a:latin typeface="Calibri" panose="020F0502020204030204" pitchFamily="34" charset="0"/>
              <a:ea typeface="Calibri" panose="020F0502020204030204" pitchFamily="34" charset="0"/>
              <a:cs typeface="Times New Roman" panose="02020603050405020304" pitchFamily="18" charset="0"/>
            </a:endParaRPr>
          </a:p>
          <a:p>
            <a:pPr>
              <a:lnSpc>
                <a:spcPts val="750"/>
              </a:lnSpc>
            </a:pPr>
            <a:r>
              <a:rPr lang="en-US" sz="600" dirty="0">
                <a:latin typeface="Calibri" panose="020F0502020204030204" pitchFamily="34" charset="0"/>
                <a:ea typeface="Calibri" panose="020F0502020204030204" pitchFamily="34" charset="0"/>
                <a:cs typeface="Times New Roman" panose="02020603050405020304" pitchFamily="18" charset="0"/>
              </a:rPr>
              <a:t> </a:t>
            </a:r>
            <a:endParaRPr lang="en-US" sz="750" dirty="0">
              <a:latin typeface="Calibri" panose="020F0502020204030204" pitchFamily="34" charset="0"/>
              <a:ea typeface="Calibri" panose="020F0502020204030204" pitchFamily="34" charset="0"/>
              <a:cs typeface="Times New Roman" panose="02020603050405020304" pitchFamily="18" charset="0"/>
            </a:endParaRPr>
          </a:p>
          <a:p>
            <a:pPr>
              <a:lnSpc>
                <a:spcPts val="825"/>
              </a:lnSpc>
              <a:spcBef>
                <a:spcPts val="11"/>
              </a:spcBef>
            </a:pPr>
            <a:r>
              <a:rPr lang="en-US" sz="750" dirty="0">
                <a:latin typeface="Calibri" panose="020F0502020204030204" pitchFamily="34" charset="0"/>
                <a:ea typeface="Calibri" panose="020F0502020204030204" pitchFamily="34" charset="0"/>
                <a:cs typeface="Times New Roman" panose="02020603050405020304" pitchFamily="18" charset="0"/>
              </a:rPr>
              <a:t> </a:t>
            </a:r>
          </a:p>
          <a:p>
            <a:pPr marL="612458">
              <a:lnSpc>
                <a:spcPts val="2066"/>
              </a:lnSpc>
              <a:tabLst>
                <a:tab pos="933450" algn="l"/>
              </a:tabLst>
            </a:pPr>
            <a:r>
              <a:rPr lang="en-US" sz="1050" dirty="0">
                <a:latin typeface="Wingdings" panose="05000000000000000000" pitchFamily="2" charset="2"/>
                <a:ea typeface="Wingdings" panose="05000000000000000000" pitchFamily="2" charset="2"/>
                <a:cs typeface="Wingdings" panose="05000000000000000000" pitchFamily="2" charset="2"/>
              </a:rPr>
              <a:t>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N</a:t>
            </a:r>
            <a:r>
              <a:rPr lang="en-US" dirty="0">
                <a:latin typeface="Arial" panose="020B0604020202020204" pitchFamily="34" charset="0"/>
                <a:ea typeface="Arial" panose="020B0604020202020204" pitchFamily="34" charset="0"/>
                <a:cs typeface="Times New Roman" panose="02020603050405020304" pitchFamily="18" charset="0"/>
              </a:rPr>
              <a:t>o</a:t>
            </a:r>
            <a:r>
              <a:rPr lang="en-US" spc="4" dirty="0">
                <a:latin typeface="Arial" panose="020B0604020202020204" pitchFamily="34" charset="0"/>
                <a:ea typeface="Arial" panose="020B0604020202020204" pitchFamily="34" charset="0"/>
                <a:cs typeface="Times New Roman" panose="02020603050405020304" pitchFamily="18" charset="0"/>
              </a:rPr>
              <a:t>m</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na</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on</a:t>
            </a:r>
            <a:r>
              <a:rPr lang="en-US" spc="30"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C</a:t>
            </a:r>
            <a:r>
              <a:rPr lang="en-US" dirty="0">
                <a:latin typeface="Arial" panose="020B0604020202020204" pitchFamily="34" charset="0"/>
                <a:ea typeface="Arial" panose="020B0604020202020204" pitchFamily="34" charset="0"/>
                <a:cs typeface="Times New Roman" panose="02020603050405020304" pitchFamily="18" charset="0"/>
              </a:rPr>
              <a:t>a</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dirty="0">
                <a:latin typeface="Arial" panose="020B0604020202020204" pitchFamily="34" charset="0"/>
                <a:ea typeface="Arial" panose="020B0604020202020204" pitchFamily="34" charset="0"/>
                <a:cs typeface="Times New Roman" panose="02020603050405020304" pitchFamily="18" charset="0"/>
              </a:rPr>
              <a:t>ego</a:t>
            </a:r>
            <a:r>
              <a:rPr lang="en-US" spc="4" dirty="0">
                <a:latin typeface="Arial" panose="020B0604020202020204" pitchFamily="34" charset="0"/>
                <a:ea typeface="Arial" panose="020B0604020202020204" pitchFamily="34" charset="0"/>
                <a:cs typeface="Times New Roman" panose="02020603050405020304" pitchFamily="18" charset="0"/>
              </a:rPr>
              <a:t>r</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ts val="488"/>
              </a:lnSpc>
              <a:spcBef>
                <a:spcPts val="34"/>
              </a:spcBef>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612458">
              <a:lnSpc>
                <a:spcPct val="115000"/>
              </a:lnSpc>
              <a:tabLst>
                <a:tab pos="933450" algn="l"/>
              </a:tabLst>
            </a:pPr>
            <a:r>
              <a:rPr lang="en-US" dirty="0">
                <a:latin typeface="Wingdings" panose="05000000000000000000" pitchFamily="2" charset="2"/>
                <a:ea typeface="Wingdings" panose="05000000000000000000" pitchFamily="2" charset="2"/>
                <a:cs typeface="Wingdings" panose="05000000000000000000" pitchFamily="2" charset="2"/>
              </a:rPr>
              <a:t>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N</a:t>
            </a:r>
            <a:r>
              <a:rPr lang="en-US" dirty="0">
                <a:latin typeface="Arial" panose="020B0604020202020204" pitchFamily="34" charset="0"/>
                <a:ea typeface="Arial" panose="020B0604020202020204" pitchFamily="34" charset="0"/>
                <a:cs typeface="Times New Roman" panose="02020603050405020304" pitchFamily="18" charset="0"/>
              </a:rPr>
              <a:t>o</a:t>
            </a:r>
            <a:r>
              <a:rPr lang="en-US" spc="4" dirty="0">
                <a:latin typeface="Arial" panose="020B0604020202020204" pitchFamily="34" charset="0"/>
                <a:ea typeface="Arial" panose="020B0604020202020204" pitchFamily="34" charset="0"/>
                <a:cs typeface="Times New Roman" panose="02020603050405020304" pitchFamily="18" charset="0"/>
              </a:rPr>
              <a:t>m</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na</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on</a:t>
            </a:r>
            <a:r>
              <a:rPr lang="en-US" spc="30"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C</a:t>
            </a:r>
            <a:r>
              <a:rPr lang="en-US" spc="4" dirty="0">
                <a:latin typeface="Arial" panose="020B0604020202020204" pitchFamily="34" charset="0"/>
                <a:ea typeface="Arial" panose="020B0604020202020204" pitchFamily="34" charset="0"/>
                <a:cs typeface="Times New Roman" panose="02020603050405020304" pitchFamily="18" charset="0"/>
              </a:rPr>
              <a:t>r</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dirty="0">
                <a:latin typeface="Arial" panose="020B0604020202020204" pitchFamily="34" charset="0"/>
                <a:ea typeface="Arial" panose="020B0604020202020204" pitchFamily="34" charset="0"/>
                <a:cs typeface="Times New Roman" panose="02020603050405020304" pitchFamily="18" charset="0"/>
              </a:rPr>
              <a:t>e</a:t>
            </a:r>
            <a:r>
              <a:rPr lang="en-US" spc="4" dirty="0">
                <a:latin typeface="Arial" panose="020B0604020202020204" pitchFamily="34" charset="0"/>
                <a:ea typeface="Arial" panose="020B0604020202020204" pitchFamily="34" charset="0"/>
                <a:cs typeface="Times New Roman" panose="02020603050405020304" pitchFamily="18" charset="0"/>
              </a:rPr>
              <a:t>r</a:t>
            </a:r>
            <a:r>
              <a:rPr lang="en-US" spc="-4" dirty="0">
                <a:latin typeface="Arial" panose="020B0604020202020204" pitchFamily="34" charset="0"/>
                <a:ea typeface="Arial" panose="020B0604020202020204" pitchFamily="34" charset="0"/>
                <a:cs typeface="Times New Roman" panose="02020603050405020304" pitchFamily="18" charset="0"/>
              </a:rPr>
              <a:t>ia</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ts val="488"/>
              </a:lnSpc>
              <a:spcBef>
                <a:spcPts val="34"/>
              </a:spcBef>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612458">
              <a:lnSpc>
                <a:spcPct val="115000"/>
              </a:lnSpc>
              <a:tabLst>
                <a:tab pos="933450" algn="l"/>
              </a:tabLst>
            </a:pPr>
            <a:r>
              <a:rPr lang="en-US" dirty="0">
                <a:latin typeface="Wingdings" panose="05000000000000000000" pitchFamily="2" charset="2"/>
                <a:ea typeface="Wingdings" panose="05000000000000000000" pitchFamily="2" charset="2"/>
                <a:cs typeface="Wingdings" panose="05000000000000000000" pitchFamily="2" charset="2"/>
              </a:rPr>
              <a:t>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N</a:t>
            </a:r>
            <a:r>
              <a:rPr lang="en-US" dirty="0">
                <a:latin typeface="Arial" panose="020B0604020202020204" pitchFamily="34" charset="0"/>
                <a:ea typeface="Arial" panose="020B0604020202020204" pitchFamily="34" charset="0"/>
                <a:cs typeface="Times New Roman" panose="02020603050405020304" pitchFamily="18" charset="0"/>
              </a:rPr>
              <a:t>o</a:t>
            </a:r>
            <a:r>
              <a:rPr lang="en-US" spc="4" dirty="0">
                <a:latin typeface="Arial" panose="020B0604020202020204" pitchFamily="34" charset="0"/>
                <a:ea typeface="Arial" panose="020B0604020202020204" pitchFamily="34" charset="0"/>
                <a:cs typeface="Times New Roman" panose="02020603050405020304" pitchFamily="18" charset="0"/>
              </a:rPr>
              <a:t>m</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na</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on</a:t>
            </a:r>
            <a:r>
              <a:rPr lang="en-US" spc="30"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R</a:t>
            </a:r>
            <a:r>
              <a:rPr lang="en-US" dirty="0">
                <a:latin typeface="Arial" panose="020B0604020202020204" pitchFamily="34" charset="0"/>
                <a:ea typeface="Arial" panose="020B0604020202020204" pitchFamily="34" charset="0"/>
                <a:cs typeface="Times New Roman" panose="02020603050405020304" pitchFamily="18" charset="0"/>
              </a:rPr>
              <a:t>ev</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ew</a:t>
            </a:r>
            <a:r>
              <a:rPr lang="en-US" spc="19"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C</a:t>
            </a:r>
            <a:r>
              <a:rPr lang="en-US" dirty="0">
                <a:latin typeface="Arial" panose="020B0604020202020204" pitchFamily="34" charset="0"/>
                <a:ea typeface="Arial" panose="020B0604020202020204" pitchFamily="34" charset="0"/>
                <a:cs typeface="Times New Roman" panose="02020603050405020304" pitchFamily="18" charset="0"/>
              </a:rPr>
              <a:t>o</a:t>
            </a:r>
            <a:r>
              <a:rPr lang="en-US" spc="4" dirty="0">
                <a:latin typeface="Arial" panose="020B0604020202020204" pitchFamily="34" charset="0"/>
                <a:ea typeface="Arial" panose="020B0604020202020204" pitchFamily="34" charset="0"/>
                <a:cs typeface="Times New Roman" panose="02020603050405020304" pitchFamily="18" charset="0"/>
              </a:rPr>
              <a:t>mm</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spc="4" dirty="0">
                <a:latin typeface="Arial" panose="020B0604020202020204" pitchFamily="34" charset="0"/>
                <a:ea typeface="Arial" panose="020B0604020202020204" pitchFamily="34" charset="0"/>
                <a:cs typeface="Times New Roman" panose="02020603050405020304" pitchFamily="18" charset="0"/>
              </a:rPr>
              <a:t>tt</a:t>
            </a:r>
            <a:r>
              <a:rPr lang="en-US" dirty="0">
                <a:latin typeface="Arial" panose="020B0604020202020204" pitchFamily="34" charset="0"/>
                <a:ea typeface="Arial" panose="020B0604020202020204" pitchFamily="34" charset="0"/>
                <a:cs typeface="Times New Roman" panose="02020603050405020304" pitchFamily="18" charset="0"/>
              </a:rPr>
              <a:t>ee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ts val="488"/>
              </a:lnSpc>
              <a:spcBef>
                <a:spcPts val="34"/>
              </a:spcBef>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612458">
              <a:lnSpc>
                <a:spcPct val="115000"/>
              </a:lnSpc>
              <a:tabLst>
                <a:tab pos="933450" algn="l"/>
              </a:tabLst>
            </a:pPr>
            <a:r>
              <a:rPr lang="en-US" dirty="0">
                <a:latin typeface="Wingdings" panose="05000000000000000000" pitchFamily="2" charset="2"/>
                <a:ea typeface="Wingdings" panose="05000000000000000000" pitchFamily="2" charset="2"/>
                <a:cs typeface="Wingdings" panose="05000000000000000000" pitchFamily="2" charset="2"/>
              </a:rPr>
              <a:t>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N</a:t>
            </a:r>
            <a:r>
              <a:rPr lang="en-US" dirty="0">
                <a:latin typeface="Arial" panose="020B0604020202020204" pitchFamily="34" charset="0"/>
                <a:ea typeface="Arial" panose="020B0604020202020204" pitchFamily="34" charset="0"/>
                <a:cs typeface="Times New Roman" panose="02020603050405020304" pitchFamily="18" charset="0"/>
              </a:rPr>
              <a:t>o</a:t>
            </a:r>
            <a:r>
              <a:rPr lang="en-US" spc="4" dirty="0">
                <a:latin typeface="Arial" panose="020B0604020202020204" pitchFamily="34" charset="0"/>
                <a:ea typeface="Arial" panose="020B0604020202020204" pitchFamily="34" charset="0"/>
                <a:cs typeface="Times New Roman" panose="02020603050405020304" pitchFamily="18" charset="0"/>
              </a:rPr>
              <a:t>m</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nee</a:t>
            </a:r>
            <a:r>
              <a:rPr lang="en-US" spc="19"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S</a:t>
            </a:r>
            <a:r>
              <a:rPr lang="en-US" dirty="0">
                <a:latin typeface="Arial" panose="020B0604020202020204" pitchFamily="34" charset="0"/>
                <a:ea typeface="Arial" panose="020B0604020202020204" pitchFamily="34" charset="0"/>
                <a:cs typeface="Times New Roman" panose="02020603050405020304" pitchFamily="18" charset="0"/>
              </a:rPr>
              <a:t>e</a:t>
            </a:r>
            <a:r>
              <a:rPr lang="en-US" spc="-4" dirty="0">
                <a:latin typeface="Arial" panose="020B0604020202020204" pitchFamily="34" charset="0"/>
                <a:ea typeface="Arial" panose="020B0604020202020204" pitchFamily="34" charset="0"/>
                <a:cs typeface="Times New Roman" panose="02020603050405020304" pitchFamily="18" charset="0"/>
              </a:rPr>
              <a:t>l</a:t>
            </a:r>
            <a:r>
              <a:rPr lang="en-US" dirty="0">
                <a:latin typeface="Arial" panose="020B0604020202020204" pitchFamily="34" charset="0"/>
                <a:ea typeface="Arial" panose="020B0604020202020204" pitchFamily="34" charset="0"/>
                <a:cs typeface="Times New Roman" panose="02020603050405020304" pitchFamily="18" charset="0"/>
              </a:rPr>
              <a:t>ec</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ts val="488"/>
              </a:lnSpc>
              <a:spcBef>
                <a:spcPts val="34"/>
              </a:spcBef>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612458">
              <a:lnSpc>
                <a:spcPct val="115000"/>
              </a:lnSpc>
              <a:tabLst>
                <a:tab pos="933450" algn="l"/>
              </a:tabLst>
            </a:pPr>
            <a:r>
              <a:rPr lang="en-US" dirty="0">
                <a:latin typeface="Wingdings" panose="05000000000000000000" pitchFamily="2" charset="2"/>
                <a:ea typeface="Wingdings" panose="05000000000000000000" pitchFamily="2" charset="2"/>
                <a:cs typeface="Wingdings" panose="05000000000000000000" pitchFamily="2" charset="2"/>
              </a:rPr>
              <a:t>Ø</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R</a:t>
            </a:r>
            <a:r>
              <a:rPr lang="en-US" dirty="0">
                <a:latin typeface="Arial" panose="020B0604020202020204" pitchFamily="34" charset="0"/>
                <a:ea typeface="Arial" panose="020B0604020202020204" pitchFamily="34" charset="0"/>
                <a:cs typeface="Times New Roman" panose="02020603050405020304" pitchFamily="18" charset="0"/>
              </a:rPr>
              <a:t>ecogn</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spc="4" dirty="0">
                <a:latin typeface="Arial" panose="020B0604020202020204" pitchFamily="34" charset="0"/>
                <a:ea typeface="Arial" panose="020B0604020202020204" pitchFamily="34" charset="0"/>
                <a:cs typeface="Times New Roman" panose="02020603050405020304" pitchFamily="18" charset="0"/>
              </a:rPr>
              <a:t>t</a:t>
            </a:r>
            <a:r>
              <a:rPr lang="en-US" spc="-4" dirty="0">
                <a:latin typeface="Arial" panose="020B0604020202020204" pitchFamily="34" charset="0"/>
                <a:ea typeface="Arial" panose="020B0604020202020204" pitchFamily="34" charset="0"/>
                <a:cs typeface="Times New Roman" panose="02020603050405020304" pitchFamily="18" charset="0"/>
              </a:rPr>
              <a:t>i</a:t>
            </a:r>
            <a:r>
              <a:rPr lang="en-US" dirty="0">
                <a:latin typeface="Arial" panose="020B0604020202020204" pitchFamily="34" charset="0"/>
                <a:ea typeface="Arial" panose="020B0604020202020204" pitchFamily="34" charset="0"/>
                <a:cs typeface="Times New Roman" panose="02020603050405020304" pitchFamily="18" charset="0"/>
              </a:rPr>
              <a:t>on</a:t>
            </a:r>
            <a:r>
              <a:rPr lang="en-US" spc="38" dirty="0">
                <a:latin typeface="Arial" panose="020B0604020202020204" pitchFamily="34" charset="0"/>
                <a:ea typeface="Arial" panose="020B0604020202020204" pitchFamily="34" charset="0"/>
                <a:cs typeface="Times New Roman" panose="02020603050405020304" pitchFamily="18" charset="0"/>
              </a:rPr>
              <a:t> </a:t>
            </a:r>
            <a:r>
              <a:rPr lang="en-US" spc="-4" dirty="0">
                <a:latin typeface="Arial" panose="020B0604020202020204" pitchFamily="34" charset="0"/>
                <a:ea typeface="Arial" panose="020B0604020202020204" pitchFamily="34" charset="0"/>
                <a:cs typeface="Times New Roman" panose="02020603050405020304" pitchFamily="18" charset="0"/>
              </a:rPr>
              <a:t>Di</a:t>
            </a:r>
            <a:r>
              <a:rPr lang="en-US" dirty="0">
                <a:latin typeface="Arial" panose="020B0604020202020204" pitchFamily="34" charset="0"/>
                <a:ea typeface="Arial" panose="020B0604020202020204" pitchFamily="34" charset="0"/>
                <a:cs typeface="Times New Roman" panose="02020603050405020304" pitchFamily="18" charset="0"/>
              </a:rPr>
              <a:t>nner</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ts val="488"/>
              </a:lnSpc>
              <a:spcBef>
                <a:spcPts val="34"/>
              </a:spcBef>
            </a:pPr>
            <a:r>
              <a:rPr lang="en-US" sz="375" dirty="0">
                <a:latin typeface="Calibri" panose="020F0502020204030204" pitchFamily="34" charset="0"/>
                <a:ea typeface="Calibri" panose="020F0502020204030204" pitchFamily="34" charset="0"/>
                <a:cs typeface="Times New Roman" panose="02020603050405020304" pitchFamily="18" charset="0"/>
              </a:rPr>
              <a:t> </a:t>
            </a:r>
            <a:endParaRPr lang="en-US" sz="7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2670873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459" y="1635161"/>
            <a:ext cx="7545658" cy="3213187"/>
          </a:xfrm>
          <a:prstGeom prst="rect">
            <a:avLst/>
          </a:prstGeom>
        </p:spPr>
        <p:txBody>
          <a:bodyPr wrap="square">
            <a:spAutoFit/>
          </a:bodyPr>
          <a:lstStyle/>
          <a:p>
            <a:pPr marL="259080">
              <a:lnSpc>
                <a:spcPct val="115000"/>
              </a:lnSpc>
              <a:spcBef>
                <a:spcPts val="8"/>
              </a:spcBef>
            </a:pP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No</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m</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in</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a</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t</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i</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n</a:t>
            </a:r>
            <a:r>
              <a:rPr lang="en-US" sz="2800" u="heavy" spc="-56"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 </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C</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a</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te</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g</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o</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ri</a:t>
            </a:r>
            <a:r>
              <a:rPr lang="en-US" sz="2800" u="heavy" spc="4"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e</a:t>
            </a:r>
            <a:r>
              <a:rPr lang="en-US" sz="2800" u="heavy" dirty="0">
                <a:solidFill>
                  <a:srgbClr val="420000"/>
                </a:solidFill>
                <a:uFill>
                  <a:solidFill>
                    <a:srgbClr val="420000"/>
                  </a:solidFill>
                </a:uFill>
                <a:latin typeface="Berlin Sans FB" panose="020E0602020502020306" pitchFamily="34" charset="0"/>
                <a:ea typeface="Berlin Sans FB" panose="020E0602020502020306" pitchFamily="34" charset="0"/>
                <a:cs typeface="Berlin Sans FB" panose="020E0602020502020306" pitchFamily="34" charset="0"/>
              </a:rPr>
              <a:t>s</a:t>
            </a: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a:lnSpc>
                <a:spcPts val="563"/>
              </a:lnSpc>
              <a:spcBef>
                <a:spcPts val="23"/>
              </a:spcBef>
            </a:pPr>
            <a:r>
              <a:rPr lang="en-US" sz="225" dirty="0">
                <a:latin typeface="Calibri" panose="020F0502020204030204" pitchFamily="34" charset="0"/>
                <a:ea typeface="Calibri" panose="020F0502020204030204" pitchFamily="34" charset="0"/>
                <a:cs typeface="Times New Roman" panose="02020603050405020304" pitchFamily="18" charset="0"/>
              </a:rPr>
              <a:t> </a:t>
            </a:r>
            <a:endParaRPr lang="en-US" sz="1350" dirty="0">
              <a:latin typeface="Arial" panose="020B0604020202020204" pitchFamily="34" charset="0"/>
              <a:ea typeface="Calibri" panose="020F0502020204030204" pitchFamily="34" charset="0"/>
              <a:cs typeface="Arial" panose="020B0604020202020204" pitchFamily="34" charset="0"/>
            </a:endParaRP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b</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erg</a:t>
            </a:r>
            <a:r>
              <a:rPr lang="en-US" spc="-64"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Be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P</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r</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gr</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spc="-5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1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D</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is</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IA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HSS</a:t>
            </a:r>
            <a:r>
              <a:rPr lang="en-US" spc="-19"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h</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p</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er</a:t>
            </a:r>
            <a:r>
              <a:rPr lang="en-US" spc="-5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R</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egi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spc="-30"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1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D</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is</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Ph</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ip</a:t>
            </a:r>
            <a:r>
              <a:rPr lang="en-US" spc="-15"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a:t>
            </a:r>
            <a:r>
              <a:rPr lang="en-US" spc="-19"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G</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aff</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ey</a:t>
            </a:r>
            <a:r>
              <a:rPr lang="en-US" spc="-5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u</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y</a:t>
            </a:r>
            <a:r>
              <a:rPr lang="en-US" spc="-19"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h</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ir</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R</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u</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sse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2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a:t>
            </a:r>
            <a:r>
              <a:rPr lang="en-US" spc="-15"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Co</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g</a:t>
            </a:r>
            <a:r>
              <a:rPr lang="en-US" spc="-19"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5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fo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r</a:t>
            </a:r>
            <a:r>
              <a:rPr lang="en-US" spc="-15"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er</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ry</a:t>
            </a:r>
            <a:r>
              <a:rPr lang="en-US" spc="-64"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h</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ieve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60"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1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Va</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r</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56"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1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erit</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spc="-60"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spc="-1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D</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is</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o</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latin typeface="Arial" panose="020B0604020202020204" pitchFamily="34" charset="0"/>
                <a:ea typeface="Calibri" panose="020F0502020204030204" pitchFamily="34" charset="0"/>
                <a:cs typeface="Arial" panose="020B0604020202020204" pitchFamily="34" charset="0"/>
              </a:rPr>
              <a:t> </a:t>
            </a:r>
          </a:p>
          <a:p>
            <a:pPr marL="473393" indent="-214313">
              <a:lnSpc>
                <a:spcPct val="115000"/>
              </a:lnSpc>
              <a:buFont typeface="Wingdings" panose="05000000000000000000" pitchFamily="2" charset="2"/>
              <a:buChar char="Ø"/>
              <a:tabLst>
                <a:tab pos="609600" algn="l"/>
              </a:tabLst>
            </a:pP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D</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is</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g</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u</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is</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h</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101"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L</a:t>
            </a:r>
            <a:r>
              <a:rPr lang="en-US"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i</a:t>
            </a:r>
            <a:r>
              <a:rPr lang="en-US" spc="4"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f</a:t>
            </a:r>
            <a:r>
              <a:rPr lang="en-US"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e</a:t>
            </a:r>
            <a:r>
              <a:rPr lang="en-US" spc="4"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Wo</a:t>
            </a:r>
            <a:r>
              <a:rPr lang="en-US" dirty="0" err="1">
                <a:solidFill>
                  <a:srgbClr val="420000"/>
                </a:solidFill>
                <a:latin typeface="Arial" panose="020B0604020202020204" pitchFamily="34" charset="0"/>
                <a:ea typeface="Berlin Sans FB Demi" panose="020E0802020502020306" pitchFamily="34" charset="0"/>
                <a:cs typeface="Arial" panose="020B0604020202020204" pitchFamily="34" charset="0"/>
              </a:rPr>
              <a:t>rK</a:t>
            </a:r>
            <a:r>
              <a:rPr lang="en-US" spc="-45"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c</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h</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ieve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n</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t</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/Service</a:t>
            </a:r>
            <a:r>
              <a:rPr lang="en-US" spc="-83" dirty="0">
                <a:solidFill>
                  <a:srgbClr val="420000"/>
                </a:solidFill>
                <a:latin typeface="Arial" panose="020B0604020202020204" pitchFamily="34" charset="0"/>
                <a:ea typeface="Berlin Sans FB Demi" panose="020E0802020502020306" pitchFamily="34" charset="0"/>
                <a:cs typeface="Arial" panose="020B0604020202020204" pitchFamily="34" charset="0"/>
              </a:rPr>
              <a:t> </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M</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ed</a:t>
            </a:r>
            <a:r>
              <a:rPr lang="en-US" spc="4" dirty="0">
                <a:solidFill>
                  <a:srgbClr val="420000"/>
                </a:solidFill>
                <a:latin typeface="Arial" panose="020B0604020202020204" pitchFamily="34" charset="0"/>
                <a:ea typeface="Berlin Sans FB Demi" panose="020E0802020502020306" pitchFamily="34" charset="0"/>
                <a:cs typeface="Arial" panose="020B0604020202020204" pitchFamily="34" charset="0"/>
              </a:rPr>
              <a:t>a</a:t>
            </a:r>
            <a:r>
              <a:rPr lang="en-US" dirty="0">
                <a:solidFill>
                  <a:srgbClr val="420000"/>
                </a:solidFill>
                <a:latin typeface="Arial" panose="020B0604020202020204" pitchFamily="34" charset="0"/>
                <a:ea typeface="Berlin Sans FB Demi" panose="020E0802020502020306" pitchFamily="34" charset="0"/>
                <a:cs typeface="Arial" panose="020B0604020202020204" pitchFamily="34" charset="0"/>
              </a:rPr>
              <a:t>l</a:t>
            </a:r>
            <a:endParaRPr lang="en-US" dirty="0">
              <a:latin typeface="Arial" panose="020B0604020202020204" pitchFamily="34" charset="0"/>
              <a:ea typeface="Calibri" panose="020F050202020403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24005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5361"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199" y="2898087"/>
            <a:ext cx="1407319" cy="17823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37894" y="1607904"/>
            <a:ext cx="7077306" cy="4362733"/>
          </a:xfrm>
          <a:prstGeom prst="rect">
            <a:avLst/>
          </a:prstGeom>
          <a:noFill/>
        </p:spPr>
        <p:txBody>
          <a:bodyPr wrap="square" rtlCol="0">
            <a:spAutoFit/>
          </a:bodyPr>
          <a:lstStyle/>
          <a:p>
            <a:pPr eaLnBrk="0" fontAlgn="base" hangingPunct="0">
              <a:lnSpc>
                <a:spcPct val="150000"/>
              </a:lnSpc>
              <a:spcBef>
                <a:spcPct val="0"/>
              </a:spcBef>
              <a:spcAft>
                <a:spcPct val="0"/>
              </a:spcAft>
              <a:tabLst>
                <a:tab pos="809625"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eaLnBrk="0" fontAlgn="base" hangingPunct="0">
              <a:lnSpc>
                <a:spcPct val="150000"/>
              </a:lnSpc>
              <a:spcBef>
                <a:spcPct val="0"/>
              </a:spcBef>
              <a:spcAft>
                <a:spcPct val="0"/>
              </a:spcAft>
              <a:tabLst>
                <a:tab pos="80962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Lindberg Bell Program of Distinction</a:t>
            </a:r>
          </a:p>
          <a:p>
            <a:pPr eaLnBrk="0" fontAlgn="base" hangingPunct="0">
              <a:spcBef>
                <a:spcPct val="0"/>
              </a:spcBef>
              <a:spcAft>
                <a:spcPct val="0"/>
              </a:spcAft>
              <a:tabLst>
                <a:tab pos="809625" algn="l"/>
              </a:tabLst>
            </a:pPr>
            <a:endParaRPr lang="en-US" altLang="en-US" sz="600" dirty="0">
              <a:latin typeface="Berlin Sans FB" panose="020E0602020502020306" pitchFamily="34" charset="0"/>
            </a:endParaRPr>
          </a:p>
          <a:p>
            <a:pPr marL="214313" indent="-214313" eaLnBrk="0" fontAlgn="base" hangingPunct="0">
              <a:spcBef>
                <a:spcPct val="0"/>
              </a:spcBef>
              <a:spcAft>
                <a:spcPct val="0"/>
              </a:spcAft>
              <a:buFont typeface="Wingdings" panose="05000000000000000000" pitchFamily="2" charset="2"/>
              <a:buChar char="Ø"/>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Presented to a facility which has established and administers an outstanding healthcare security and/or safety program</a:t>
            </a:r>
            <a:endParaRPr lang="en-US" altLang="en-US" dirty="0">
              <a:latin typeface="Arial" panose="020B0604020202020204" pitchFamily="34" charset="0"/>
              <a:cs typeface="Arial" panose="020B0604020202020204" pitchFamily="34" charset="0"/>
            </a:endParaRPr>
          </a:p>
          <a:p>
            <a:pPr marL="214313" indent="-214313" eaLnBrk="0" fontAlgn="base" hangingPunct="0">
              <a:spcBef>
                <a:spcPct val="0"/>
              </a:spcBef>
              <a:spcAft>
                <a:spcPct val="0"/>
              </a:spcAft>
              <a:buFont typeface="Wingdings" panose="05000000000000000000" pitchFamily="2" charset="2"/>
              <a:buChar char="Ø"/>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Measurable program advancements over the prior 30 month period</a:t>
            </a:r>
            <a:endParaRPr lang="en-US" altLang="en-US" dirty="0">
              <a:latin typeface="Arial" panose="020B0604020202020204" pitchFamily="34" charset="0"/>
              <a:cs typeface="Arial" panose="020B0604020202020204" pitchFamily="34" charset="0"/>
            </a:endParaRPr>
          </a:p>
          <a:p>
            <a:pPr marL="214313" indent="-214313" eaLnBrk="0" fontAlgn="base" hangingPunct="0">
              <a:spcBef>
                <a:spcPct val="0"/>
              </a:spcBef>
              <a:spcAft>
                <a:spcPct val="0"/>
              </a:spcAft>
              <a:buFont typeface="Wingdings" panose="05000000000000000000" pitchFamily="2" charset="2"/>
              <a:buChar char="Ø"/>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Fully implemented IAHSS Guidelines, including IAHSS Department Accreditation</a:t>
            </a:r>
            <a:endParaRPr lang="en-US" altLang="en-US" dirty="0">
              <a:latin typeface="Arial" panose="020B0604020202020204" pitchFamily="34" charset="0"/>
              <a:cs typeface="Arial" panose="020B0604020202020204" pitchFamily="34" charset="0"/>
            </a:endParaRPr>
          </a:p>
          <a:p>
            <a:pPr marL="214313" indent="-214313" eaLnBrk="0" fontAlgn="base" hangingPunct="0">
              <a:spcBef>
                <a:spcPct val="0"/>
              </a:spcBef>
              <a:spcAft>
                <a:spcPct val="0"/>
              </a:spcAft>
              <a:buFont typeface="Wingdings" panose="05000000000000000000" pitchFamily="2" charset="2"/>
              <a:buChar char="Ø"/>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Show casing the program; highlighting achievements - examples –</a:t>
            </a:r>
          </a:p>
          <a:p>
            <a:pPr marL="557213" lvl="1" indent="-214313" eaLnBrk="0" fontAlgn="base" hangingPunct="0">
              <a:spcBef>
                <a:spcPct val="0"/>
              </a:spcBef>
              <a:spcAft>
                <a:spcPct val="0"/>
              </a:spcAft>
              <a:buFont typeface="Wingdings" panose="05000000000000000000" pitchFamily="2" charset="2"/>
              <a:buChar char="ü"/>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Education, training and awareness programs</a:t>
            </a:r>
          </a:p>
          <a:p>
            <a:pPr marL="557213" lvl="1" indent="-214313" eaLnBrk="0" fontAlgn="base" hangingPunct="0">
              <a:spcBef>
                <a:spcPct val="0"/>
              </a:spcBef>
              <a:spcAft>
                <a:spcPct val="0"/>
              </a:spcAft>
              <a:buFont typeface="Wingdings" panose="05000000000000000000" pitchFamily="2" charset="2"/>
              <a:buChar char="ü"/>
              <a:tabLst>
                <a:tab pos="809625" algn="l"/>
              </a:tabLst>
            </a:pPr>
            <a:r>
              <a:rPr lang="en-US" altLang="en-US" dirty="0">
                <a:latin typeface="Arial" panose="020B0604020202020204" pitchFamily="34" charset="0"/>
                <a:ea typeface="Arial" panose="020B0604020202020204" pitchFamily="34" charset="0"/>
                <a:cs typeface="Arial" panose="020B0604020202020204" pitchFamily="34" charset="0"/>
              </a:rPr>
              <a:t>Utilization of state of the art technologies, etc.</a:t>
            </a:r>
            <a:endParaRPr lang="en-US" altLang="en-US" dirty="0">
              <a:latin typeface="Arial" panose="020B0604020202020204" pitchFamily="34" charset="0"/>
              <a:cs typeface="Arial" panose="020B0604020202020204" pitchFamily="34" charset="0"/>
            </a:endParaRPr>
          </a:p>
          <a:p>
            <a:pPr eaLnBrk="0" fontAlgn="base" hangingPunct="0">
              <a:spcBef>
                <a:spcPct val="0"/>
              </a:spcBef>
              <a:spcAft>
                <a:spcPct val="0"/>
              </a:spcAft>
              <a:tabLst>
                <a:tab pos="809625" algn="l"/>
              </a:tabLst>
            </a:pPr>
            <a:r>
              <a:rPr lang="en-US" altLang="en-US" sz="1350" dirty="0">
                <a:latin typeface="Arial" panose="020B0604020202020204" pitchFamily="34" charset="0"/>
                <a:ea typeface="Arial" panose="020B0604020202020204" pitchFamily="34" charset="0"/>
                <a:cs typeface="Arial" panose="020B0604020202020204" pitchFamily="34" charset="0"/>
              </a:rPr>
              <a:t>	</a:t>
            </a:r>
            <a:endParaRPr lang="en-US" sz="135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3440617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2049"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5199" y="2901045"/>
            <a:ext cx="1366838" cy="1727597"/>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30459" y="1745061"/>
            <a:ext cx="7084740" cy="4039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812800" algn="l"/>
              </a:tabLst>
              <a:defRPr>
                <a:solidFill>
                  <a:schemeClr val="tx1"/>
                </a:solidFill>
                <a:latin typeface="Arial" panose="020B0604020202020204" pitchFamily="34" charset="0"/>
              </a:defRPr>
            </a:lvl1pPr>
            <a:lvl2pPr eaLnBrk="0" fontAlgn="base" hangingPunct="0">
              <a:spcBef>
                <a:spcPct val="0"/>
              </a:spcBef>
              <a:spcAft>
                <a:spcPct val="0"/>
              </a:spcAft>
              <a:tabLst>
                <a:tab pos="812800" algn="l"/>
              </a:tabLst>
              <a:defRPr>
                <a:solidFill>
                  <a:schemeClr val="tx1"/>
                </a:solidFill>
                <a:latin typeface="Arial" panose="020B0604020202020204" pitchFamily="34" charset="0"/>
              </a:defRPr>
            </a:lvl2pPr>
            <a:lvl3pPr eaLnBrk="0" fontAlgn="base" hangingPunct="0">
              <a:spcBef>
                <a:spcPct val="0"/>
              </a:spcBef>
              <a:spcAft>
                <a:spcPct val="0"/>
              </a:spcAft>
              <a:tabLst>
                <a:tab pos="812800" algn="l"/>
              </a:tabLst>
              <a:defRPr>
                <a:solidFill>
                  <a:schemeClr val="tx1"/>
                </a:solidFill>
                <a:latin typeface="Arial" panose="020B0604020202020204" pitchFamily="34" charset="0"/>
              </a:defRPr>
            </a:lvl3pPr>
            <a:lvl4pPr eaLnBrk="0" fontAlgn="base" hangingPunct="0">
              <a:spcBef>
                <a:spcPct val="0"/>
              </a:spcBef>
              <a:spcAft>
                <a:spcPct val="0"/>
              </a:spcAft>
              <a:tabLst>
                <a:tab pos="812800" algn="l"/>
              </a:tabLst>
              <a:defRPr>
                <a:solidFill>
                  <a:schemeClr val="tx1"/>
                </a:solidFill>
                <a:latin typeface="Arial" panose="020B0604020202020204" pitchFamily="34" charset="0"/>
              </a:defRPr>
            </a:lvl4pPr>
            <a:lvl5pPr eaLnBrk="0" fontAlgn="base" hangingPunct="0">
              <a:spcBef>
                <a:spcPct val="0"/>
              </a:spcBef>
              <a:spcAft>
                <a:spcPct val="0"/>
              </a:spcAft>
              <a:tabLst>
                <a:tab pos="812800" algn="l"/>
              </a:tabLst>
              <a:defRPr>
                <a:solidFill>
                  <a:schemeClr val="tx1"/>
                </a:solidFill>
                <a:latin typeface="Arial" panose="020B0604020202020204" pitchFamily="34" charset="0"/>
              </a:defRPr>
            </a:lvl5pPr>
            <a:lvl6pPr eaLnBrk="0" fontAlgn="base" hangingPunct="0">
              <a:spcBef>
                <a:spcPct val="0"/>
              </a:spcBef>
              <a:spcAft>
                <a:spcPct val="0"/>
              </a:spcAft>
              <a:tabLst>
                <a:tab pos="812800" algn="l"/>
              </a:tabLst>
              <a:defRPr>
                <a:solidFill>
                  <a:schemeClr val="tx1"/>
                </a:solidFill>
                <a:latin typeface="Arial" panose="020B0604020202020204" pitchFamily="34" charset="0"/>
              </a:defRPr>
            </a:lvl6pPr>
            <a:lvl7pPr eaLnBrk="0" fontAlgn="base" hangingPunct="0">
              <a:spcBef>
                <a:spcPct val="0"/>
              </a:spcBef>
              <a:spcAft>
                <a:spcPct val="0"/>
              </a:spcAft>
              <a:tabLst>
                <a:tab pos="812800" algn="l"/>
              </a:tabLst>
              <a:defRPr>
                <a:solidFill>
                  <a:schemeClr val="tx1"/>
                </a:solidFill>
                <a:latin typeface="Arial" panose="020B0604020202020204" pitchFamily="34" charset="0"/>
              </a:defRPr>
            </a:lvl7pPr>
            <a:lvl8pPr eaLnBrk="0" fontAlgn="base" hangingPunct="0">
              <a:spcBef>
                <a:spcPct val="0"/>
              </a:spcBef>
              <a:spcAft>
                <a:spcPct val="0"/>
              </a:spcAft>
              <a:tabLst>
                <a:tab pos="812800" algn="l"/>
              </a:tabLst>
              <a:defRPr>
                <a:solidFill>
                  <a:schemeClr val="tx1"/>
                </a:solidFill>
                <a:latin typeface="Arial" panose="020B0604020202020204" pitchFamily="34" charset="0"/>
              </a:defRPr>
            </a:lvl8pPr>
            <a:lvl9pPr eaLnBrk="0" fontAlgn="base" hangingPunct="0">
              <a:spcBef>
                <a:spcPct val="0"/>
              </a:spcBef>
              <a:spcAft>
                <a:spcPct val="0"/>
              </a:spcAft>
              <a:tabLst>
                <a:tab pos="812800" algn="l"/>
              </a:tabLst>
              <a:defRPr>
                <a:solidFill>
                  <a:schemeClr val="tx1"/>
                </a:solidFill>
                <a:latin typeface="Arial" panose="020B0604020202020204" pitchFamily="34" charset="0"/>
              </a:defRPr>
            </a:lvl9pPr>
          </a:lstStyle>
          <a:p>
            <a:pPr defTabSz="685800">
              <a:lnSpc>
                <a:spcPct val="150000"/>
              </a:lnSpc>
              <a:tabLst>
                <a:tab pos="609600"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defTabSz="685800">
              <a:lnSpc>
                <a:spcPct val="150000"/>
              </a:lnSpc>
              <a:tabLst>
                <a:tab pos="609600"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Distinguished IAHSS Chapter / Region</a:t>
            </a:r>
            <a:endParaRPr lang="en-US" altLang="en-US" sz="2400" dirty="0">
              <a:latin typeface="Berlin Sans FB" panose="020E0602020502020306"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Presented to the IAHSS Chapter, or Region, demonstrating the greatest initiative and/or innovation in promoting the healthcare security and safety profession as well as the IAHSS</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Chapter hosting </a:t>
            </a:r>
            <a:r>
              <a:rPr lang="en-US" altLang="en-US" dirty="0" smtClean="0">
                <a:ea typeface="Arial" panose="020B0604020202020204" pitchFamily="34" charset="0"/>
                <a:cs typeface="Arial" panose="020B0604020202020204" pitchFamily="34" charset="0"/>
              </a:rPr>
              <a:t>ACE, </a:t>
            </a:r>
            <a:r>
              <a:rPr lang="en-US" altLang="en-US" dirty="0">
                <a:ea typeface="Arial" panose="020B0604020202020204" pitchFamily="34" charset="0"/>
                <a:cs typeface="Arial" panose="020B0604020202020204" pitchFamily="34" charset="0"/>
              </a:rPr>
              <a:t>sponsorship of regional seminars and other related programs</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Co-sponsoring educational sessions with other security related professional associations</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Consistency, quality and timeliness of chapter / regional meetings and documentation / communications</a:t>
            </a:r>
            <a:endParaRPr lang="en-US" altLang="en-US" dirty="0">
              <a:ea typeface="Wingdings" panose="05000000000000000000" pitchFamily="2" charset="2"/>
              <a:cs typeface="Arial" panose="020B0604020202020204" pitchFamily="34" charset="0"/>
            </a:endParaRPr>
          </a:p>
          <a:p>
            <a:pPr marL="214313" indent="-214313" defTabSz="685800">
              <a:buFont typeface="Wingdings" panose="05000000000000000000" pitchFamily="2" charset="2"/>
              <a:buChar char="Ø"/>
              <a:tabLst>
                <a:tab pos="609600" algn="l"/>
              </a:tabLst>
            </a:pPr>
            <a:r>
              <a:rPr lang="en-US" altLang="en-US" dirty="0">
                <a:ea typeface="Arial" panose="020B0604020202020204" pitchFamily="34" charset="0"/>
                <a:cs typeface="Arial" panose="020B0604020202020204" pitchFamily="34" charset="0"/>
              </a:rPr>
              <a:t>Consistent documentation of all activities</a:t>
            </a:r>
            <a:r>
              <a:rPr lang="en-US" altLang="en-US" dirty="0">
                <a:cs typeface="Arial" panose="020B0604020202020204" pitchFamily="34" charset="0"/>
              </a:rPr>
              <a:t>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4233777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3073"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2723004"/>
            <a:ext cx="1245394" cy="179189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37893" y="1737666"/>
            <a:ext cx="7077307" cy="376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079500" algn="l"/>
              </a:tabLst>
              <a:defRPr>
                <a:solidFill>
                  <a:schemeClr val="tx1"/>
                </a:solidFill>
                <a:latin typeface="Arial" panose="020B0604020202020204" pitchFamily="34" charset="0"/>
              </a:defRPr>
            </a:lvl1pPr>
            <a:lvl2pPr eaLnBrk="0" fontAlgn="base" hangingPunct="0">
              <a:spcBef>
                <a:spcPct val="0"/>
              </a:spcBef>
              <a:spcAft>
                <a:spcPct val="0"/>
              </a:spcAft>
              <a:tabLst>
                <a:tab pos="1079500" algn="l"/>
              </a:tabLst>
              <a:defRPr>
                <a:solidFill>
                  <a:schemeClr val="tx1"/>
                </a:solidFill>
                <a:latin typeface="Arial" panose="020B0604020202020204" pitchFamily="34" charset="0"/>
              </a:defRPr>
            </a:lvl2pPr>
            <a:lvl3pPr eaLnBrk="0" fontAlgn="base" hangingPunct="0">
              <a:spcBef>
                <a:spcPct val="0"/>
              </a:spcBef>
              <a:spcAft>
                <a:spcPct val="0"/>
              </a:spcAft>
              <a:tabLst>
                <a:tab pos="1079500" algn="l"/>
              </a:tabLst>
              <a:defRPr>
                <a:solidFill>
                  <a:schemeClr val="tx1"/>
                </a:solidFill>
                <a:latin typeface="Arial" panose="020B0604020202020204" pitchFamily="34" charset="0"/>
              </a:defRPr>
            </a:lvl3pPr>
            <a:lvl4pPr eaLnBrk="0" fontAlgn="base" hangingPunct="0">
              <a:spcBef>
                <a:spcPct val="0"/>
              </a:spcBef>
              <a:spcAft>
                <a:spcPct val="0"/>
              </a:spcAft>
              <a:tabLst>
                <a:tab pos="1079500" algn="l"/>
              </a:tabLst>
              <a:defRPr>
                <a:solidFill>
                  <a:schemeClr val="tx1"/>
                </a:solidFill>
                <a:latin typeface="Arial" panose="020B0604020202020204" pitchFamily="34" charset="0"/>
              </a:defRPr>
            </a:lvl4pPr>
            <a:lvl5pPr eaLnBrk="0" fontAlgn="base" hangingPunct="0">
              <a:spcBef>
                <a:spcPct val="0"/>
              </a:spcBef>
              <a:spcAft>
                <a:spcPct val="0"/>
              </a:spcAft>
              <a:tabLst>
                <a:tab pos="1079500" algn="l"/>
              </a:tabLst>
              <a:defRPr>
                <a:solidFill>
                  <a:schemeClr val="tx1"/>
                </a:solidFill>
                <a:latin typeface="Arial" panose="020B0604020202020204" pitchFamily="34" charset="0"/>
              </a:defRPr>
            </a:lvl5pPr>
            <a:lvl6pPr eaLnBrk="0" fontAlgn="base" hangingPunct="0">
              <a:spcBef>
                <a:spcPct val="0"/>
              </a:spcBef>
              <a:spcAft>
                <a:spcPct val="0"/>
              </a:spcAft>
              <a:tabLst>
                <a:tab pos="1079500" algn="l"/>
              </a:tabLst>
              <a:defRPr>
                <a:solidFill>
                  <a:schemeClr val="tx1"/>
                </a:solidFill>
                <a:latin typeface="Arial" panose="020B0604020202020204" pitchFamily="34" charset="0"/>
              </a:defRPr>
            </a:lvl6pPr>
            <a:lvl7pPr eaLnBrk="0" fontAlgn="base" hangingPunct="0">
              <a:spcBef>
                <a:spcPct val="0"/>
              </a:spcBef>
              <a:spcAft>
                <a:spcPct val="0"/>
              </a:spcAft>
              <a:tabLst>
                <a:tab pos="1079500" algn="l"/>
              </a:tabLst>
              <a:defRPr>
                <a:solidFill>
                  <a:schemeClr val="tx1"/>
                </a:solidFill>
                <a:latin typeface="Arial" panose="020B0604020202020204" pitchFamily="34" charset="0"/>
              </a:defRPr>
            </a:lvl7pPr>
            <a:lvl8pPr eaLnBrk="0" fontAlgn="base" hangingPunct="0">
              <a:spcBef>
                <a:spcPct val="0"/>
              </a:spcBef>
              <a:spcAft>
                <a:spcPct val="0"/>
              </a:spcAft>
              <a:tabLst>
                <a:tab pos="1079500" algn="l"/>
              </a:tabLst>
              <a:defRPr>
                <a:solidFill>
                  <a:schemeClr val="tx1"/>
                </a:solidFill>
                <a:latin typeface="Arial" panose="020B0604020202020204" pitchFamily="34" charset="0"/>
              </a:defRPr>
            </a:lvl8pPr>
            <a:lvl9pPr eaLnBrk="0" fontAlgn="base" hangingPunct="0">
              <a:spcBef>
                <a:spcPct val="0"/>
              </a:spcBef>
              <a:spcAft>
                <a:spcPct val="0"/>
              </a:spcAft>
              <a:tabLst>
                <a:tab pos="1079500" algn="l"/>
              </a:tabLst>
              <a:defRPr>
                <a:solidFill>
                  <a:schemeClr val="tx1"/>
                </a:solidFill>
                <a:latin typeface="Arial" panose="020B0604020202020204" pitchFamily="34" charset="0"/>
              </a:defRPr>
            </a:lvl9pPr>
          </a:lstStyle>
          <a:p>
            <a:pPr defTabSz="685800">
              <a:lnSpc>
                <a:spcPct val="150000"/>
              </a:lnSpc>
              <a:tabLst>
                <a:tab pos="809625"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defTabSz="685800">
              <a:lnSpc>
                <a:spcPct val="150000"/>
              </a:lnSpc>
              <a:tabLst>
                <a:tab pos="80962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Philip A. Gaffney Faculty Chair</a:t>
            </a:r>
            <a:endParaRPr lang="en-US" altLang="en-US" sz="2400" dirty="0">
              <a:latin typeface="Berlin Sans FB" panose="020E0602020502020306" pitchFamily="34" charset="0"/>
            </a:endParaRPr>
          </a:p>
          <a:p>
            <a:pPr marL="257175" indent="-257175" defTabSz="685800">
              <a:buFont typeface="Wingdings" panose="05000000000000000000" pitchFamily="2" charset="2"/>
              <a:buChar char="Ø"/>
              <a:tabLst>
                <a:tab pos="809625" algn="l"/>
              </a:tabLst>
            </a:pPr>
            <a:r>
              <a:rPr lang="en-US" altLang="en-US" dirty="0">
                <a:ea typeface="Arial" panose="020B0604020202020204" pitchFamily="34" charset="0"/>
                <a:cs typeface="Arial" panose="020B0604020202020204" pitchFamily="34" charset="0"/>
              </a:rPr>
              <a:t>Presented to individual, group, institution or firm best exemplifying advancement through demonstrated achievement in healthcare security, safety and/or risk management</a:t>
            </a: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Promotion and development of education research</a:t>
            </a:r>
            <a:endParaRPr lang="en-US" altLang="en-US" dirty="0">
              <a:cs typeface="Arial" panose="020B0604020202020204" pitchFamily="34" charset="0"/>
            </a:endParaRP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Development and presentation of educational programs</a:t>
            </a:r>
            <a:endParaRPr lang="en-US" altLang="en-US" dirty="0">
              <a:cs typeface="Arial" panose="020B0604020202020204" pitchFamily="34" charset="0"/>
            </a:endParaRPr>
          </a:p>
          <a:p>
            <a:pPr marL="600075" lvl="1" indent="-257175">
              <a:buFont typeface="Wingdings" panose="05000000000000000000" pitchFamily="2" charset="2"/>
              <a:buChar char="ü"/>
            </a:pPr>
            <a:r>
              <a:rPr lang="en-US" altLang="en-US" dirty="0">
                <a:ea typeface="Arial" panose="020B0604020202020204" pitchFamily="34" charset="0"/>
                <a:cs typeface="Arial" panose="020B0604020202020204" pitchFamily="34" charset="0"/>
              </a:rPr>
              <a:t>Recommendation of design, construction, or retrofit of facilities that best exemplify state of the art technology (i.e. design guidelines document</a:t>
            </a:r>
            <a:r>
              <a:rPr lang="en-US" altLang="en-US" dirty="0" smtClean="0">
                <a:ea typeface="Arial" panose="020B0604020202020204" pitchFamily="34" charset="0"/>
                <a:cs typeface="Arial" panose="020B0604020202020204" pitchFamily="34" charset="0"/>
              </a:rPr>
              <a:t>)</a:t>
            </a:r>
            <a:endParaRPr lang="en-US" altLang="en-US" dirty="0"/>
          </a:p>
          <a:p>
            <a:pPr marL="214313" indent="-214313" defTabSz="685800">
              <a:buFont typeface="Wingdings" panose="05000000000000000000" pitchFamily="2" charset="2"/>
              <a:buChar char="Ø"/>
              <a:tabLst>
                <a:tab pos="809625" algn="l"/>
              </a:tabLst>
            </a:pPr>
            <a:endParaRPr lang="en-US" alt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454127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22633" y="2638048"/>
            <a:ext cx="1310879" cy="16573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p:cNvSpPr>
            <a:spLocks noChangeArrowheads="1"/>
          </p:cNvSpPr>
          <p:nvPr/>
        </p:nvSpPr>
        <p:spPr bwMode="auto">
          <a:xfrm>
            <a:off x="1" y="8902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5" name="Rectangle 5"/>
          <p:cNvSpPr>
            <a:spLocks noChangeArrowheads="1"/>
          </p:cNvSpPr>
          <p:nvPr/>
        </p:nvSpPr>
        <p:spPr bwMode="auto">
          <a:xfrm>
            <a:off x="230459" y="1585439"/>
            <a:ext cx="7092174" cy="376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079500" algn="l"/>
              </a:tabLst>
              <a:defRPr>
                <a:solidFill>
                  <a:schemeClr val="tx1"/>
                </a:solidFill>
                <a:latin typeface="Arial" panose="020B0604020202020204" pitchFamily="34" charset="0"/>
              </a:defRPr>
            </a:lvl1pPr>
            <a:lvl2pPr eaLnBrk="0" fontAlgn="base" hangingPunct="0">
              <a:spcBef>
                <a:spcPct val="0"/>
              </a:spcBef>
              <a:spcAft>
                <a:spcPct val="0"/>
              </a:spcAft>
              <a:tabLst>
                <a:tab pos="1079500" algn="l"/>
              </a:tabLst>
              <a:defRPr>
                <a:solidFill>
                  <a:schemeClr val="tx1"/>
                </a:solidFill>
                <a:latin typeface="Arial" panose="020B0604020202020204" pitchFamily="34" charset="0"/>
              </a:defRPr>
            </a:lvl2pPr>
            <a:lvl3pPr eaLnBrk="0" fontAlgn="base" hangingPunct="0">
              <a:spcBef>
                <a:spcPct val="0"/>
              </a:spcBef>
              <a:spcAft>
                <a:spcPct val="0"/>
              </a:spcAft>
              <a:tabLst>
                <a:tab pos="1079500" algn="l"/>
              </a:tabLst>
              <a:defRPr>
                <a:solidFill>
                  <a:schemeClr val="tx1"/>
                </a:solidFill>
                <a:latin typeface="Arial" panose="020B0604020202020204" pitchFamily="34" charset="0"/>
              </a:defRPr>
            </a:lvl3pPr>
            <a:lvl4pPr eaLnBrk="0" fontAlgn="base" hangingPunct="0">
              <a:spcBef>
                <a:spcPct val="0"/>
              </a:spcBef>
              <a:spcAft>
                <a:spcPct val="0"/>
              </a:spcAft>
              <a:tabLst>
                <a:tab pos="1079500" algn="l"/>
              </a:tabLst>
              <a:defRPr>
                <a:solidFill>
                  <a:schemeClr val="tx1"/>
                </a:solidFill>
                <a:latin typeface="Arial" panose="020B0604020202020204" pitchFamily="34" charset="0"/>
              </a:defRPr>
            </a:lvl4pPr>
            <a:lvl5pPr eaLnBrk="0" fontAlgn="base" hangingPunct="0">
              <a:spcBef>
                <a:spcPct val="0"/>
              </a:spcBef>
              <a:spcAft>
                <a:spcPct val="0"/>
              </a:spcAft>
              <a:tabLst>
                <a:tab pos="1079500" algn="l"/>
              </a:tabLst>
              <a:defRPr>
                <a:solidFill>
                  <a:schemeClr val="tx1"/>
                </a:solidFill>
                <a:latin typeface="Arial" panose="020B0604020202020204" pitchFamily="34" charset="0"/>
              </a:defRPr>
            </a:lvl5pPr>
            <a:lvl6pPr eaLnBrk="0" fontAlgn="base" hangingPunct="0">
              <a:spcBef>
                <a:spcPct val="0"/>
              </a:spcBef>
              <a:spcAft>
                <a:spcPct val="0"/>
              </a:spcAft>
              <a:tabLst>
                <a:tab pos="1079500" algn="l"/>
              </a:tabLst>
              <a:defRPr>
                <a:solidFill>
                  <a:schemeClr val="tx1"/>
                </a:solidFill>
                <a:latin typeface="Arial" panose="020B0604020202020204" pitchFamily="34" charset="0"/>
              </a:defRPr>
            </a:lvl6pPr>
            <a:lvl7pPr eaLnBrk="0" fontAlgn="base" hangingPunct="0">
              <a:spcBef>
                <a:spcPct val="0"/>
              </a:spcBef>
              <a:spcAft>
                <a:spcPct val="0"/>
              </a:spcAft>
              <a:tabLst>
                <a:tab pos="1079500" algn="l"/>
              </a:tabLst>
              <a:defRPr>
                <a:solidFill>
                  <a:schemeClr val="tx1"/>
                </a:solidFill>
                <a:latin typeface="Arial" panose="020B0604020202020204" pitchFamily="34" charset="0"/>
              </a:defRPr>
            </a:lvl7pPr>
            <a:lvl8pPr eaLnBrk="0" fontAlgn="base" hangingPunct="0">
              <a:spcBef>
                <a:spcPct val="0"/>
              </a:spcBef>
              <a:spcAft>
                <a:spcPct val="0"/>
              </a:spcAft>
              <a:tabLst>
                <a:tab pos="1079500" algn="l"/>
              </a:tabLst>
              <a:defRPr>
                <a:solidFill>
                  <a:schemeClr val="tx1"/>
                </a:solidFill>
                <a:latin typeface="Arial" panose="020B0604020202020204" pitchFamily="34" charset="0"/>
              </a:defRPr>
            </a:lvl8pPr>
            <a:lvl9pPr eaLnBrk="0" fontAlgn="base" hangingPunct="0">
              <a:spcBef>
                <a:spcPct val="0"/>
              </a:spcBef>
              <a:spcAft>
                <a:spcPct val="0"/>
              </a:spcAft>
              <a:tabLst>
                <a:tab pos="1079500" algn="l"/>
              </a:tabLst>
              <a:defRPr>
                <a:solidFill>
                  <a:schemeClr val="tx1"/>
                </a:solidFill>
                <a:latin typeface="Arial" panose="020B0604020202020204" pitchFamily="34" charset="0"/>
              </a:defRPr>
            </a:lvl9pPr>
          </a:lstStyle>
          <a:p>
            <a:pPr defTabSz="685800">
              <a:lnSpc>
                <a:spcPct val="150000"/>
              </a:lnSpc>
              <a:tabLst>
                <a:tab pos="809625"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defTabSz="685800">
              <a:lnSpc>
                <a:spcPct val="150000"/>
              </a:lnSpc>
              <a:tabLst>
                <a:tab pos="80962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Russell L. Colling</a:t>
            </a:r>
            <a:endParaRPr lang="en-US" altLang="en-US" sz="2400" dirty="0">
              <a:latin typeface="Berlin Sans FB" panose="020E0602020502020306" pitchFamily="34" charset="0"/>
            </a:endParaRPr>
          </a:p>
          <a:p>
            <a:pPr defTabSz="685800">
              <a:lnSpc>
                <a:spcPct val="150000"/>
              </a:lnSpc>
              <a:tabLst>
                <a:tab pos="80962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Medal for Literary Achievement</a:t>
            </a:r>
            <a:endParaRPr lang="en-US" altLang="en-US" sz="2400" dirty="0">
              <a:latin typeface="Berlin Sans FB" panose="020E0602020502020306" pitchFamily="34" charset="0"/>
            </a:endParaRPr>
          </a:p>
          <a:p>
            <a:pPr marL="214313" indent="-214313" defTabSz="685800">
              <a:buFont typeface="Wingdings" panose="05000000000000000000" pitchFamily="2" charset="2"/>
              <a:buChar char="Ø"/>
              <a:tabLst>
                <a:tab pos="809625" algn="l"/>
              </a:tabLst>
            </a:pPr>
            <a:r>
              <a:rPr lang="en-US" altLang="en-US" dirty="0">
                <a:ea typeface="Arial" panose="020B0604020202020204" pitchFamily="34" charset="0"/>
                <a:cs typeface="Arial" panose="020B0604020202020204" pitchFamily="34" charset="0"/>
              </a:rPr>
              <a:t>Presented to an individual who through his/her literary abilities, has made a significant contribution to the healthcare security, safety and/or risk management professions</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Authorship of articles, texts, or presentations</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Presentation of a significant industry-related subject at a professional or trade show seminar and /or educational or training program</a:t>
            </a:r>
            <a:r>
              <a:rPr lang="en-US" altLang="en-US" sz="1350" dirty="0">
                <a:ea typeface="Times New Roman" panose="02020603050405020304" pitchFamily="18" charset="0"/>
                <a:cs typeface="Arial" panose="020B0604020202020204" pitchFamily="34" charset="0"/>
              </a:rPr>
              <a:t>	</a:t>
            </a:r>
            <a:endParaRPr lang="en-US" altLang="en-US" sz="1350" dirty="0">
              <a:cs typeface="Arial" panose="020B0604020202020204" pitchFamily="34" charset="0"/>
            </a:endParaRP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3663" y="145307"/>
            <a:ext cx="4642004" cy="1125933"/>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62510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5200" y="2634853"/>
            <a:ext cx="1196578" cy="15120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a:spLocks noChangeArrowheads="1"/>
          </p:cNvSpPr>
          <p:nvPr/>
        </p:nvSpPr>
        <p:spPr bwMode="auto">
          <a:xfrm>
            <a:off x="2287192" y="32524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6" name="Rectangle 5"/>
          <p:cNvSpPr>
            <a:spLocks noChangeArrowheads="1"/>
          </p:cNvSpPr>
          <p:nvPr/>
        </p:nvSpPr>
        <p:spPr bwMode="auto">
          <a:xfrm>
            <a:off x="230459" y="2054567"/>
            <a:ext cx="7084741" cy="3208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952500" algn="l"/>
              </a:tabLst>
              <a:defRPr>
                <a:solidFill>
                  <a:schemeClr val="tx1"/>
                </a:solidFill>
                <a:latin typeface="Arial" panose="020B0604020202020204" pitchFamily="34" charset="0"/>
              </a:defRPr>
            </a:lvl1pPr>
            <a:lvl2pPr eaLnBrk="0" fontAlgn="base" hangingPunct="0">
              <a:spcBef>
                <a:spcPct val="0"/>
              </a:spcBef>
              <a:spcAft>
                <a:spcPct val="0"/>
              </a:spcAft>
              <a:tabLst>
                <a:tab pos="952500" algn="l"/>
              </a:tabLst>
              <a:defRPr>
                <a:solidFill>
                  <a:schemeClr val="tx1"/>
                </a:solidFill>
                <a:latin typeface="Arial" panose="020B0604020202020204" pitchFamily="34" charset="0"/>
              </a:defRPr>
            </a:lvl2pPr>
            <a:lvl3pPr eaLnBrk="0" fontAlgn="base" hangingPunct="0">
              <a:spcBef>
                <a:spcPct val="0"/>
              </a:spcBef>
              <a:spcAft>
                <a:spcPct val="0"/>
              </a:spcAft>
              <a:tabLst>
                <a:tab pos="952500" algn="l"/>
              </a:tabLst>
              <a:defRPr>
                <a:solidFill>
                  <a:schemeClr val="tx1"/>
                </a:solidFill>
                <a:latin typeface="Arial" panose="020B0604020202020204" pitchFamily="34" charset="0"/>
              </a:defRPr>
            </a:lvl3pPr>
            <a:lvl4pPr eaLnBrk="0" fontAlgn="base" hangingPunct="0">
              <a:spcBef>
                <a:spcPct val="0"/>
              </a:spcBef>
              <a:spcAft>
                <a:spcPct val="0"/>
              </a:spcAft>
              <a:tabLst>
                <a:tab pos="952500" algn="l"/>
              </a:tabLst>
              <a:defRPr>
                <a:solidFill>
                  <a:schemeClr val="tx1"/>
                </a:solidFill>
                <a:latin typeface="Arial" panose="020B0604020202020204" pitchFamily="34" charset="0"/>
              </a:defRPr>
            </a:lvl4pPr>
            <a:lvl5pPr eaLnBrk="0" fontAlgn="base" hangingPunct="0">
              <a:spcBef>
                <a:spcPct val="0"/>
              </a:spcBef>
              <a:spcAft>
                <a:spcPct val="0"/>
              </a:spcAft>
              <a:tabLst>
                <a:tab pos="952500" algn="l"/>
              </a:tabLst>
              <a:defRPr>
                <a:solidFill>
                  <a:schemeClr val="tx1"/>
                </a:solidFill>
                <a:latin typeface="Arial" panose="020B0604020202020204" pitchFamily="34" charset="0"/>
              </a:defRPr>
            </a:lvl5pPr>
            <a:lvl6pPr eaLnBrk="0" fontAlgn="base" hangingPunct="0">
              <a:spcBef>
                <a:spcPct val="0"/>
              </a:spcBef>
              <a:spcAft>
                <a:spcPct val="0"/>
              </a:spcAft>
              <a:tabLst>
                <a:tab pos="952500" algn="l"/>
              </a:tabLst>
              <a:defRPr>
                <a:solidFill>
                  <a:schemeClr val="tx1"/>
                </a:solidFill>
                <a:latin typeface="Arial" panose="020B0604020202020204" pitchFamily="34" charset="0"/>
              </a:defRPr>
            </a:lvl6pPr>
            <a:lvl7pPr eaLnBrk="0" fontAlgn="base" hangingPunct="0">
              <a:spcBef>
                <a:spcPct val="0"/>
              </a:spcBef>
              <a:spcAft>
                <a:spcPct val="0"/>
              </a:spcAft>
              <a:tabLst>
                <a:tab pos="952500" algn="l"/>
              </a:tabLst>
              <a:defRPr>
                <a:solidFill>
                  <a:schemeClr val="tx1"/>
                </a:solidFill>
                <a:latin typeface="Arial" panose="020B0604020202020204" pitchFamily="34" charset="0"/>
              </a:defRPr>
            </a:lvl7pPr>
            <a:lvl8pPr eaLnBrk="0" fontAlgn="base" hangingPunct="0">
              <a:spcBef>
                <a:spcPct val="0"/>
              </a:spcBef>
              <a:spcAft>
                <a:spcPct val="0"/>
              </a:spcAft>
              <a:tabLst>
                <a:tab pos="952500" algn="l"/>
              </a:tabLst>
              <a:defRPr>
                <a:solidFill>
                  <a:schemeClr val="tx1"/>
                </a:solidFill>
                <a:latin typeface="Arial" panose="020B0604020202020204" pitchFamily="34" charset="0"/>
              </a:defRPr>
            </a:lvl8pPr>
            <a:lvl9pPr eaLnBrk="0" fontAlgn="base" hangingPunct="0">
              <a:spcBef>
                <a:spcPct val="0"/>
              </a:spcBef>
              <a:spcAft>
                <a:spcPct val="0"/>
              </a:spcAft>
              <a:tabLst>
                <a:tab pos="952500" algn="l"/>
              </a:tabLst>
              <a:defRPr>
                <a:solidFill>
                  <a:schemeClr val="tx1"/>
                </a:solidFill>
                <a:latin typeface="Arial" panose="020B0604020202020204" pitchFamily="34" charset="0"/>
              </a:defRPr>
            </a:lvl9pPr>
          </a:lstStyle>
          <a:p>
            <a:pPr defTabSz="685800">
              <a:lnSpc>
                <a:spcPct val="150000"/>
              </a:lnSpc>
              <a:tabLst>
                <a:tab pos="714375" algn="l"/>
              </a:tabLst>
            </a:pPr>
            <a:r>
              <a:rPr lang="en-US" altLang="en-US" sz="2800" u="sng" dirty="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Nomination </a:t>
            </a:r>
            <a:r>
              <a:rPr lang="en-US" altLang="en-US" sz="2800" u="sng" dirty="0" smtClean="0">
                <a:solidFill>
                  <a:srgbClr val="420000"/>
                </a:solidFill>
                <a:latin typeface="Berlin Sans FB" panose="020E0602020502020306" pitchFamily="34" charset="0"/>
                <a:ea typeface="Berlin Sans FB" panose="020E0602020502020306" pitchFamily="34" charset="0"/>
                <a:cs typeface="Berlin Sans FB" panose="020E0602020502020306" pitchFamily="34" charset="0"/>
              </a:rPr>
              <a:t>Category</a:t>
            </a:r>
            <a:endParaRPr lang="en-US" altLang="en-US" sz="2800" dirty="0">
              <a:latin typeface="Berlin Sans FB" panose="020E0602020502020306" pitchFamily="34" charset="0"/>
            </a:endParaRPr>
          </a:p>
          <a:p>
            <a:pPr defTabSz="685800">
              <a:lnSpc>
                <a:spcPct val="150000"/>
              </a:lnSpc>
              <a:tabLst>
                <a:tab pos="71437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Medal of Valor</a:t>
            </a:r>
            <a:endParaRPr lang="en-US" altLang="en-US" sz="2400" dirty="0">
              <a:latin typeface="Berlin Sans FB" panose="020E0602020502020306" pitchFamily="34" charset="0"/>
            </a:endParaRPr>
          </a:p>
          <a:p>
            <a:pPr marL="257175" indent="-257175" defTabSz="685800">
              <a:buFont typeface="Wingdings" panose="05000000000000000000" pitchFamily="2" charset="2"/>
              <a:buChar char="Ø"/>
              <a:tabLst>
                <a:tab pos="714375" algn="l"/>
              </a:tabLst>
            </a:pPr>
            <a:r>
              <a:rPr lang="en-US" altLang="en-US" dirty="0">
                <a:ea typeface="Arial" panose="020B0604020202020204" pitchFamily="34" charset="0"/>
                <a:cs typeface="Arial" panose="020B0604020202020204" pitchFamily="34" charset="0"/>
              </a:rPr>
              <a:t>Presented to an individual for a selfless and/or courageous act taken at risk of their own life with full awareness of the danger involved</a:t>
            </a:r>
          </a:p>
          <a:p>
            <a:pPr marL="257175" indent="-257175" defTabSz="685800">
              <a:buFont typeface="Wingdings" panose="05000000000000000000" pitchFamily="2" charset="2"/>
              <a:buChar char="Ø"/>
              <a:tabLst>
                <a:tab pos="714375" algn="l"/>
              </a:tabLst>
            </a:pPr>
            <a:r>
              <a:rPr lang="en-US" altLang="en-US" dirty="0">
                <a:cs typeface="Arial" panose="020B0604020202020204" pitchFamily="34" charset="0"/>
              </a:rPr>
              <a:t>Examples</a:t>
            </a:r>
          </a:p>
          <a:p>
            <a:pPr marL="600075" lvl="1" indent="-257175">
              <a:buFont typeface="Wingdings" panose="05000000000000000000" pitchFamily="2" charset="2"/>
              <a:buChar char="ü"/>
            </a:pPr>
            <a:r>
              <a:rPr lang="en-US" altLang="en-US" dirty="0">
                <a:cs typeface="Arial" panose="020B0604020202020204" pitchFamily="34" charset="0"/>
              </a:rPr>
              <a:t>Weapon call by responding un-armed security officer(s)</a:t>
            </a:r>
          </a:p>
          <a:p>
            <a:pPr marL="600075" lvl="1" indent="-257175">
              <a:buFont typeface="Wingdings" panose="05000000000000000000" pitchFamily="2" charset="2"/>
              <a:buChar char="ü"/>
            </a:pPr>
            <a:r>
              <a:rPr lang="en-US" altLang="en-US" dirty="0">
                <a:cs typeface="Arial" panose="020B0604020202020204" pitchFamily="34" charset="0"/>
              </a:rPr>
              <a:t>Removing a suicidal patient from a ledge, etc. </a:t>
            </a:r>
          </a:p>
          <a:p>
            <a:pPr defTabSz="685800">
              <a:tabLst>
                <a:tab pos="714375" algn="l"/>
              </a:tabLst>
            </a:pPr>
            <a:endParaRPr lang="en-US" alt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3349465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7765" y="3017371"/>
            <a:ext cx="1117997" cy="145851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223024" y="2038469"/>
            <a:ext cx="7084741"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lvl1pPr eaLnBrk="0" fontAlgn="base" hangingPunct="0">
              <a:spcBef>
                <a:spcPct val="0"/>
              </a:spcBef>
              <a:spcAft>
                <a:spcPct val="0"/>
              </a:spcAft>
              <a:tabLst>
                <a:tab pos="1079500" algn="l"/>
              </a:tabLst>
              <a:defRPr>
                <a:solidFill>
                  <a:schemeClr val="tx1"/>
                </a:solidFill>
                <a:latin typeface="Arial" panose="020B0604020202020204" pitchFamily="34" charset="0"/>
              </a:defRPr>
            </a:lvl1pPr>
            <a:lvl2pPr eaLnBrk="0" fontAlgn="base" hangingPunct="0">
              <a:spcBef>
                <a:spcPct val="0"/>
              </a:spcBef>
              <a:spcAft>
                <a:spcPct val="0"/>
              </a:spcAft>
              <a:tabLst>
                <a:tab pos="1079500" algn="l"/>
              </a:tabLst>
              <a:defRPr>
                <a:solidFill>
                  <a:schemeClr val="tx1"/>
                </a:solidFill>
                <a:latin typeface="Arial" panose="020B0604020202020204" pitchFamily="34" charset="0"/>
              </a:defRPr>
            </a:lvl2pPr>
            <a:lvl3pPr eaLnBrk="0" fontAlgn="base" hangingPunct="0">
              <a:spcBef>
                <a:spcPct val="0"/>
              </a:spcBef>
              <a:spcAft>
                <a:spcPct val="0"/>
              </a:spcAft>
              <a:tabLst>
                <a:tab pos="1079500" algn="l"/>
              </a:tabLst>
              <a:defRPr>
                <a:solidFill>
                  <a:schemeClr val="tx1"/>
                </a:solidFill>
                <a:latin typeface="Arial" panose="020B0604020202020204" pitchFamily="34" charset="0"/>
              </a:defRPr>
            </a:lvl3pPr>
            <a:lvl4pPr eaLnBrk="0" fontAlgn="base" hangingPunct="0">
              <a:spcBef>
                <a:spcPct val="0"/>
              </a:spcBef>
              <a:spcAft>
                <a:spcPct val="0"/>
              </a:spcAft>
              <a:tabLst>
                <a:tab pos="1079500" algn="l"/>
              </a:tabLst>
              <a:defRPr>
                <a:solidFill>
                  <a:schemeClr val="tx1"/>
                </a:solidFill>
                <a:latin typeface="Arial" panose="020B0604020202020204" pitchFamily="34" charset="0"/>
              </a:defRPr>
            </a:lvl4pPr>
            <a:lvl5pPr eaLnBrk="0" fontAlgn="base" hangingPunct="0">
              <a:spcBef>
                <a:spcPct val="0"/>
              </a:spcBef>
              <a:spcAft>
                <a:spcPct val="0"/>
              </a:spcAft>
              <a:tabLst>
                <a:tab pos="1079500" algn="l"/>
              </a:tabLst>
              <a:defRPr>
                <a:solidFill>
                  <a:schemeClr val="tx1"/>
                </a:solidFill>
                <a:latin typeface="Arial" panose="020B0604020202020204" pitchFamily="34" charset="0"/>
              </a:defRPr>
            </a:lvl5pPr>
            <a:lvl6pPr eaLnBrk="0" fontAlgn="base" hangingPunct="0">
              <a:spcBef>
                <a:spcPct val="0"/>
              </a:spcBef>
              <a:spcAft>
                <a:spcPct val="0"/>
              </a:spcAft>
              <a:tabLst>
                <a:tab pos="1079500" algn="l"/>
              </a:tabLst>
              <a:defRPr>
                <a:solidFill>
                  <a:schemeClr val="tx1"/>
                </a:solidFill>
                <a:latin typeface="Arial" panose="020B0604020202020204" pitchFamily="34" charset="0"/>
              </a:defRPr>
            </a:lvl6pPr>
            <a:lvl7pPr eaLnBrk="0" fontAlgn="base" hangingPunct="0">
              <a:spcBef>
                <a:spcPct val="0"/>
              </a:spcBef>
              <a:spcAft>
                <a:spcPct val="0"/>
              </a:spcAft>
              <a:tabLst>
                <a:tab pos="1079500" algn="l"/>
              </a:tabLst>
              <a:defRPr>
                <a:solidFill>
                  <a:schemeClr val="tx1"/>
                </a:solidFill>
                <a:latin typeface="Arial" panose="020B0604020202020204" pitchFamily="34" charset="0"/>
              </a:defRPr>
            </a:lvl7pPr>
            <a:lvl8pPr eaLnBrk="0" fontAlgn="base" hangingPunct="0">
              <a:spcBef>
                <a:spcPct val="0"/>
              </a:spcBef>
              <a:spcAft>
                <a:spcPct val="0"/>
              </a:spcAft>
              <a:tabLst>
                <a:tab pos="1079500" algn="l"/>
              </a:tabLst>
              <a:defRPr>
                <a:solidFill>
                  <a:schemeClr val="tx1"/>
                </a:solidFill>
                <a:latin typeface="Arial" panose="020B0604020202020204" pitchFamily="34" charset="0"/>
              </a:defRPr>
            </a:lvl8pPr>
            <a:lvl9pPr eaLnBrk="0" fontAlgn="base" hangingPunct="0">
              <a:spcBef>
                <a:spcPct val="0"/>
              </a:spcBef>
              <a:spcAft>
                <a:spcPct val="0"/>
              </a:spcAft>
              <a:tabLst>
                <a:tab pos="1079500" algn="l"/>
              </a:tabLst>
              <a:defRPr>
                <a:solidFill>
                  <a:schemeClr val="tx1"/>
                </a:solidFill>
                <a:latin typeface="Arial" panose="020B0604020202020204" pitchFamily="34" charset="0"/>
              </a:defRPr>
            </a:lvl9pPr>
          </a:lstStyle>
          <a:p>
            <a:pPr defTabSz="685800">
              <a:lnSpc>
                <a:spcPct val="150000"/>
              </a:lnSpc>
              <a:tabLst>
                <a:tab pos="809625" algn="l"/>
              </a:tabLst>
            </a:pPr>
            <a:r>
              <a:rPr lang="en-US" altLang="en-US" sz="2800" u="sng" dirty="0">
                <a:latin typeface="Berlin Sans FB" panose="020E0602020502020306" pitchFamily="34" charset="0"/>
                <a:ea typeface="Berlin Sans FB Demi" panose="020E0802020502020306" pitchFamily="34" charset="0"/>
                <a:cs typeface="Berlin Sans FB Demi" panose="020E0802020502020306" pitchFamily="34" charset="0"/>
              </a:rPr>
              <a:t>Nomination </a:t>
            </a:r>
            <a:r>
              <a:rPr lang="en-US" altLang="en-US" sz="2800" u="sng" dirty="0" smtClean="0">
                <a:latin typeface="Berlin Sans FB" panose="020E0602020502020306" pitchFamily="34" charset="0"/>
                <a:ea typeface="Berlin Sans FB Demi" panose="020E0802020502020306" pitchFamily="34" charset="0"/>
                <a:cs typeface="Berlin Sans FB Demi" panose="020E0802020502020306" pitchFamily="34" charset="0"/>
              </a:rPr>
              <a:t>Category </a:t>
            </a:r>
            <a:endParaRPr lang="en-US" altLang="en-US" sz="2800" u="sng" dirty="0">
              <a:latin typeface="Berlin Sans FB" panose="020E0602020502020306" pitchFamily="34" charset="0"/>
              <a:ea typeface="Berlin Sans FB Demi" panose="020E0802020502020306" pitchFamily="34" charset="0"/>
              <a:cs typeface="Berlin Sans FB Demi" panose="020E0802020502020306" pitchFamily="34" charset="0"/>
            </a:endParaRPr>
          </a:p>
          <a:p>
            <a:pPr defTabSz="685800">
              <a:lnSpc>
                <a:spcPct val="150000"/>
              </a:lnSpc>
              <a:tabLst>
                <a:tab pos="809625" algn="l"/>
              </a:tabLst>
            </a:pPr>
            <a:r>
              <a:rPr lang="en-US" altLang="en-US" sz="2400" u="sng" dirty="0">
                <a:latin typeface="Berlin Sans FB" panose="020E0602020502020306" pitchFamily="34" charset="0"/>
                <a:ea typeface="Berlin Sans FB Demi" panose="020E0802020502020306" pitchFamily="34" charset="0"/>
                <a:cs typeface="Berlin Sans FB Demi" panose="020E0802020502020306" pitchFamily="34" charset="0"/>
              </a:rPr>
              <a:t>Medal of Merit</a:t>
            </a:r>
            <a:endParaRPr lang="en-US" altLang="en-US" sz="2400" dirty="0">
              <a:latin typeface="Berlin Sans FB" panose="020E0602020502020306" pitchFamily="34" charset="0"/>
            </a:endParaRPr>
          </a:p>
          <a:p>
            <a:pPr marL="214313" indent="-214313" defTabSz="685800">
              <a:buFont typeface="Wingdings" panose="05000000000000000000" pitchFamily="2" charset="2"/>
              <a:buChar char="Ø"/>
              <a:tabLst>
                <a:tab pos="809625" algn="l"/>
              </a:tabLst>
            </a:pPr>
            <a:r>
              <a:rPr lang="en-US" altLang="en-US" dirty="0">
                <a:ea typeface="Arial" panose="020B0604020202020204" pitchFamily="34" charset="0"/>
                <a:cs typeface="Arial" panose="020B0604020202020204" pitchFamily="34" charset="0"/>
              </a:rPr>
              <a:t>Presented to an individual who distinguishes himself/herself in the performance of duty by an act of personal fortitude above and beyond the call of duty not taken at the risk of his/her life</a:t>
            </a:r>
            <a:endParaRPr lang="en-US" altLang="en-US" dirty="0">
              <a:cs typeface="Arial" panose="020B0604020202020204" pitchFamily="34" charset="0"/>
            </a:endParaRPr>
          </a:p>
          <a:p>
            <a:pPr marL="214313" indent="-214313" defTabSz="685800">
              <a:buFont typeface="Wingdings" panose="05000000000000000000" pitchFamily="2" charset="2"/>
              <a:buChar char="Ø"/>
              <a:tabLst>
                <a:tab pos="809625" algn="l"/>
              </a:tabLst>
            </a:pPr>
            <a:r>
              <a:rPr lang="en-US" altLang="en-US" dirty="0">
                <a:ea typeface="Arial" panose="020B0604020202020204" pitchFamily="34" charset="0"/>
                <a:cs typeface="Arial" panose="020B0604020202020204" pitchFamily="34" charset="0"/>
              </a:rPr>
              <a:t>Examples:</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Saving a life; preventing life threatening injury</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Thwarting major loss of institutional resources</a:t>
            </a:r>
          </a:p>
          <a:p>
            <a:pPr marL="557213" lvl="1" indent="-214313">
              <a:buFont typeface="Wingdings" panose="05000000000000000000" pitchFamily="2" charset="2"/>
              <a:buChar char="ü"/>
            </a:pPr>
            <a:r>
              <a:rPr lang="en-US" altLang="en-US" dirty="0">
                <a:ea typeface="Arial" panose="020B0604020202020204" pitchFamily="34" charset="0"/>
                <a:cs typeface="Arial" panose="020B0604020202020204" pitchFamily="34" charset="0"/>
              </a:rPr>
              <a:t>Preventing major disruption of facility services</a:t>
            </a:r>
            <a:r>
              <a:rPr lang="en-US" altLang="en-US" sz="1350" dirty="0">
                <a:cs typeface="Arial" panose="020B0604020202020204" pitchFamily="34" charset="0"/>
              </a:rPr>
              <a:t> </a:t>
            </a:r>
          </a:p>
          <a:p>
            <a:pPr defTabSz="685800">
              <a:tabLst>
                <a:tab pos="809625" algn="l"/>
              </a:tabLst>
            </a:pPr>
            <a:r>
              <a:rPr lang="en-US" altLang="en-US" sz="1350" dirty="0">
                <a:ea typeface="Arial" panose="020B0604020202020204" pitchFamily="34" charset="0"/>
                <a:cs typeface="Arial" panose="020B0604020202020204" pitchFamily="34" charset="0"/>
              </a:rPr>
              <a:t>	</a:t>
            </a:r>
            <a:endParaRPr lang="en-US" altLang="en-US" sz="1350" dirty="0">
              <a:cs typeface="Arial" panose="020B0604020202020204"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3630" y="145307"/>
            <a:ext cx="8162925" cy="771525"/>
          </a:xfrm>
          <a:prstGeom prst="rect">
            <a:avLst/>
          </a:prstGeom>
        </p:spPr>
      </p:pic>
    </p:spTree>
    <p:extLst>
      <p:ext uri="{BB962C8B-B14F-4D97-AF65-F5344CB8AC3E}">
        <p14:creationId xmlns:p14="http://schemas.microsoft.com/office/powerpoint/2010/main" val="13895346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136</TotalTime>
  <Words>884</Words>
  <Application>Microsoft Office PowerPoint</Application>
  <PresentationFormat>On-screen Show (4:3)</PresentationFormat>
  <Paragraphs>152</Paragraphs>
  <Slides>17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Berlin Sans FB</vt:lpstr>
      <vt:lpstr>Berlin Sans FB Demi</vt:lpstr>
      <vt:lpstr>Calibri</vt:lpstr>
      <vt:lpstr>Times New Roman</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Watson, Jessica</dc:creator>
  <cp:lastModifiedBy>Packard, Connie</cp:lastModifiedBy>
  <cp:revision>38</cp:revision>
  <cp:lastPrinted>2017-05-18T13:57:12Z</cp:lastPrinted>
  <dcterms:created xsi:type="dcterms:W3CDTF">2017-05-18T12:27:49Z</dcterms:created>
  <dcterms:modified xsi:type="dcterms:W3CDTF">2017-05-19T14:57:36Z</dcterms:modified>
</cp:coreProperties>
</file>